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 id="2147483869" r:id="rId2"/>
    <p:sldMasterId id="2147483831" r:id="rId3"/>
    <p:sldMasterId id="2147483843" r:id="rId4"/>
    <p:sldMasterId id="2147483855" r:id="rId5"/>
  </p:sldMasterIdLst>
  <p:notesMasterIdLst>
    <p:notesMasterId r:id="rId25"/>
  </p:notesMasterIdLst>
  <p:handoutMasterIdLst>
    <p:handoutMasterId r:id="rId26"/>
  </p:handoutMasterIdLst>
  <p:sldIdLst>
    <p:sldId id="990" r:id="rId6"/>
    <p:sldId id="305" r:id="rId7"/>
    <p:sldId id="991" r:id="rId8"/>
    <p:sldId id="307" r:id="rId9"/>
    <p:sldId id="347" r:id="rId10"/>
    <p:sldId id="308" r:id="rId11"/>
    <p:sldId id="472" r:id="rId12"/>
    <p:sldId id="982" r:id="rId13"/>
    <p:sldId id="588" r:id="rId14"/>
    <p:sldId id="972" r:id="rId15"/>
    <p:sldId id="349" r:id="rId16"/>
    <p:sldId id="976" r:id="rId17"/>
    <p:sldId id="977" r:id="rId18"/>
    <p:sldId id="983" r:id="rId19"/>
    <p:sldId id="973" r:id="rId20"/>
    <p:sldId id="989" r:id="rId21"/>
    <p:sldId id="984" r:id="rId22"/>
    <p:sldId id="992" r:id="rId23"/>
    <p:sldId id="325" r:id="rId24"/>
  </p:sldIdLst>
  <p:sldSz cx="14401800" cy="8101013"/>
  <p:notesSz cx="6808788" cy="9940925"/>
  <p:custDataLst>
    <p:tags r:id="rId27"/>
  </p:custDataLst>
  <p:defaultTextStyle>
    <a:defPPr>
      <a:defRPr lang="en-US"/>
    </a:defPPr>
    <a:lvl1pPr marL="0" algn="l" defTabSz="1285829" rtl="0" eaLnBrk="1" latinLnBrk="0" hangingPunct="1">
      <a:defRPr sz="2500" kern="1200">
        <a:solidFill>
          <a:schemeClr val="tx1"/>
        </a:solidFill>
        <a:latin typeface="+mn-lt"/>
        <a:ea typeface="+mn-ea"/>
        <a:cs typeface="+mn-cs"/>
      </a:defRPr>
    </a:lvl1pPr>
    <a:lvl2pPr marL="642915" algn="l" defTabSz="1285829" rtl="0" eaLnBrk="1" latinLnBrk="0" hangingPunct="1">
      <a:defRPr sz="2500" kern="1200">
        <a:solidFill>
          <a:schemeClr val="tx1"/>
        </a:solidFill>
        <a:latin typeface="+mn-lt"/>
        <a:ea typeface="+mn-ea"/>
        <a:cs typeface="+mn-cs"/>
      </a:defRPr>
    </a:lvl2pPr>
    <a:lvl3pPr marL="1285829" algn="l" defTabSz="1285829" rtl="0" eaLnBrk="1" latinLnBrk="0" hangingPunct="1">
      <a:defRPr sz="2500" kern="1200">
        <a:solidFill>
          <a:schemeClr val="tx1"/>
        </a:solidFill>
        <a:latin typeface="+mn-lt"/>
        <a:ea typeface="+mn-ea"/>
        <a:cs typeface="+mn-cs"/>
      </a:defRPr>
    </a:lvl3pPr>
    <a:lvl4pPr marL="1928744" algn="l" defTabSz="1285829" rtl="0" eaLnBrk="1" latinLnBrk="0" hangingPunct="1">
      <a:defRPr sz="2500" kern="1200">
        <a:solidFill>
          <a:schemeClr val="tx1"/>
        </a:solidFill>
        <a:latin typeface="+mn-lt"/>
        <a:ea typeface="+mn-ea"/>
        <a:cs typeface="+mn-cs"/>
      </a:defRPr>
    </a:lvl4pPr>
    <a:lvl5pPr marL="2571659" algn="l" defTabSz="1285829" rtl="0" eaLnBrk="1" latinLnBrk="0" hangingPunct="1">
      <a:defRPr sz="2500" kern="1200">
        <a:solidFill>
          <a:schemeClr val="tx1"/>
        </a:solidFill>
        <a:latin typeface="+mn-lt"/>
        <a:ea typeface="+mn-ea"/>
        <a:cs typeface="+mn-cs"/>
      </a:defRPr>
    </a:lvl5pPr>
    <a:lvl6pPr marL="3214573" algn="l" defTabSz="1285829" rtl="0" eaLnBrk="1" latinLnBrk="0" hangingPunct="1">
      <a:defRPr sz="2500" kern="1200">
        <a:solidFill>
          <a:schemeClr val="tx1"/>
        </a:solidFill>
        <a:latin typeface="+mn-lt"/>
        <a:ea typeface="+mn-ea"/>
        <a:cs typeface="+mn-cs"/>
      </a:defRPr>
    </a:lvl6pPr>
    <a:lvl7pPr marL="3857488" algn="l" defTabSz="1285829" rtl="0" eaLnBrk="1" latinLnBrk="0" hangingPunct="1">
      <a:defRPr sz="2500" kern="1200">
        <a:solidFill>
          <a:schemeClr val="tx1"/>
        </a:solidFill>
        <a:latin typeface="+mn-lt"/>
        <a:ea typeface="+mn-ea"/>
        <a:cs typeface="+mn-cs"/>
      </a:defRPr>
    </a:lvl7pPr>
    <a:lvl8pPr marL="4500402" algn="l" defTabSz="1285829" rtl="0" eaLnBrk="1" latinLnBrk="0" hangingPunct="1">
      <a:defRPr sz="2500" kern="1200">
        <a:solidFill>
          <a:schemeClr val="tx1"/>
        </a:solidFill>
        <a:latin typeface="+mn-lt"/>
        <a:ea typeface="+mn-ea"/>
        <a:cs typeface="+mn-cs"/>
      </a:defRPr>
    </a:lvl8pPr>
    <a:lvl9pPr marL="5143317" algn="l" defTabSz="1285829" rtl="0" eaLnBrk="1" latinLnBrk="0" hangingPunct="1">
      <a:defRPr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2">
          <p15:clr>
            <a:srgbClr val="A4A3A4"/>
          </p15:clr>
        </p15:guide>
        <p15:guide id="2" pos="45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aire Parish" initials="CP" lastIdx="1" clrIdx="0"/>
  <p:cmAuthor id="1" name="James Stockdale" initials="JS" lastIdx="5" clrIdx="1">
    <p:extLst>
      <p:ext uri="{19B8F6BF-5375-455C-9EA6-DF929625EA0E}">
        <p15:presenceInfo xmlns:p15="http://schemas.microsoft.com/office/powerpoint/2012/main" userId="S-1-5-21-26508437-1781990833-2145397984-10500" providerId="AD"/>
      </p:ext>
    </p:extLst>
  </p:cmAuthor>
  <p:cmAuthor id="2" name="Simon Culhane" initials="SC" lastIdx="1" clrIdx="2">
    <p:extLst>
      <p:ext uri="{19B8F6BF-5375-455C-9EA6-DF929625EA0E}">
        <p15:presenceInfo xmlns:p15="http://schemas.microsoft.com/office/powerpoint/2012/main" userId="S::shc@cisi.org::8812c835-7c99-4394-ae9f-580a9b0368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56"/>
    <a:srgbClr val="006666"/>
    <a:srgbClr val="F6F1E6"/>
    <a:srgbClr val="9C8B6A"/>
    <a:srgbClr val="F0E7D4"/>
    <a:srgbClr val="D3B885"/>
    <a:srgbClr val="91DB91"/>
    <a:srgbClr val="31859C"/>
    <a:srgbClr val="6699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0613" autoAdjust="0"/>
  </p:normalViewPr>
  <p:slideViewPr>
    <p:cSldViewPr>
      <p:cViewPr varScale="1">
        <p:scale>
          <a:sx n="93" d="100"/>
          <a:sy n="93" d="100"/>
        </p:scale>
        <p:origin x="66" y="96"/>
      </p:cViewPr>
      <p:guideLst>
        <p:guide orient="horz" pos="2552"/>
        <p:guide pos="453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2"/>
            <a:ext cx="2950475" cy="497047"/>
          </a:xfrm>
          <a:prstGeom prst="rect">
            <a:avLst/>
          </a:prstGeom>
        </p:spPr>
        <p:txBody>
          <a:bodyPr vert="horz" lIns="91544" tIns="45773" rIns="91544" bIns="45773" rtlCol="0"/>
          <a:lstStyle>
            <a:lvl1pPr algn="l">
              <a:defRPr sz="1200"/>
            </a:lvl1pPr>
          </a:lstStyle>
          <a:p>
            <a:endParaRPr lang="en-GB" dirty="0"/>
          </a:p>
        </p:txBody>
      </p:sp>
      <p:sp>
        <p:nvSpPr>
          <p:cNvPr id="3" name="Date Placeholder 2"/>
          <p:cNvSpPr>
            <a:spLocks noGrp="1"/>
          </p:cNvSpPr>
          <p:nvPr>
            <p:ph type="dt" sz="quarter" idx="1"/>
          </p:nvPr>
        </p:nvSpPr>
        <p:spPr>
          <a:xfrm>
            <a:off x="3856745" y="2"/>
            <a:ext cx="2950475" cy="497047"/>
          </a:xfrm>
          <a:prstGeom prst="rect">
            <a:avLst/>
          </a:prstGeom>
        </p:spPr>
        <p:txBody>
          <a:bodyPr vert="horz" lIns="91544" tIns="45773" rIns="91544" bIns="45773" rtlCol="0"/>
          <a:lstStyle>
            <a:lvl1pPr algn="r">
              <a:defRPr sz="1200"/>
            </a:lvl1pPr>
          </a:lstStyle>
          <a:p>
            <a:fld id="{8FE750BD-8AD9-49CD-9029-7DF07BFEE5E8}" type="datetimeFigureOut">
              <a:rPr lang="en-GB" smtClean="0"/>
              <a:t>09/07/2019</a:t>
            </a:fld>
            <a:endParaRPr lang="en-GB" dirty="0"/>
          </a:p>
        </p:txBody>
      </p:sp>
      <p:sp>
        <p:nvSpPr>
          <p:cNvPr id="4" name="Footer Placeholder 3"/>
          <p:cNvSpPr>
            <a:spLocks noGrp="1"/>
          </p:cNvSpPr>
          <p:nvPr>
            <p:ph type="ftr" sz="quarter" idx="2"/>
          </p:nvPr>
        </p:nvSpPr>
        <p:spPr>
          <a:xfrm>
            <a:off x="7" y="9442155"/>
            <a:ext cx="2950475" cy="497047"/>
          </a:xfrm>
          <a:prstGeom prst="rect">
            <a:avLst/>
          </a:prstGeom>
        </p:spPr>
        <p:txBody>
          <a:bodyPr vert="horz" lIns="91544" tIns="45773" rIns="91544" bIns="45773"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45" y="9442155"/>
            <a:ext cx="2950475" cy="497047"/>
          </a:xfrm>
          <a:prstGeom prst="rect">
            <a:avLst/>
          </a:prstGeom>
        </p:spPr>
        <p:txBody>
          <a:bodyPr vert="horz" lIns="91544" tIns="45773" rIns="91544" bIns="45773" rtlCol="0" anchor="b"/>
          <a:lstStyle>
            <a:lvl1pPr algn="r">
              <a:defRPr sz="1200"/>
            </a:lvl1pPr>
          </a:lstStyle>
          <a:p>
            <a:fld id="{061F6B76-3E00-46D9-BC46-45DE566887E9}" type="slidenum">
              <a:rPr lang="en-GB" smtClean="0"/>
              <a:t>‹#›</a:t>
            </a:fld>
            <a:endParaRPr lang="en-GB" dirty="0"/>
          </a:p>
        </p:txBody>
      </p:sp>
    </p:spTree>
    <p:extLst>
      <p:ext uri="{BB962C8B-B14F-4D97-AF65-F5344CB8AC3E}">
        <p14:creationId xmlns:p14="http://schemas.microsoft.com/office/powerpoint/2010/main" val="1146056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2"/>
            <a:ext cx="2950475" cy="497047"/>
          </a:xfrm>
          <a:prstGeom prst="rect">
            <a:avLst/>
          </a:prstGeom>
        </p:spPr>
        <p:txBody>
          <a:bodyPr vert="horz" lIns="91544" tIns="45773" rIns="91544" bIns="45773" rtlCol="0"/>
          <a:lstStyle>
            <a:lvl1pPr algn="l">
              <a:defRPr sz="1200"/>
            </a:lvl1pPr>
          </a:lstStyle>
          <a:p>
            <a:endParaRPr lang="en-GB" dirty="0"/>
          </a:p>
        </p:txBody>
      </p:sp>
      <p:sp>
        <p:nvSpPr>
          <p:cNvPr id="3" name="Date Placeholder 2"/>
          <p:cNvSpPr>
            <a:spLocks noGrp="1"/>
          </p:cNvSpPr>
          <p:nvPr>
            <p:ph type="dt" idx="1"/>
          </p:nvPr>
        </p:nvSpPr>
        <p:spPr>
          <a:xfrm>
            <a:off x="3856745" y="2"/>
            <a:ext cx="2950475" cy="497047"/>
          </a:xfrm>
          <a:prstGeom prst="rect">
            <a:avLst/>
          </a:prstGeom>
        </p:spPr>
        <p:txBody>
          <a:bodyPr vert="horz" lIns="91544" tIns="45773" rIns="91544" bIns="45773" rtlCol="0"/>
          <a:lstStyle>
            <a:lvl1pPr algn="r">
              <a:defRPr sz="1200"/>
            </a:lvl1pPr>
          </a:lstStyle>
          <a:p>
            <a:fld id="{675196FE-5CB8-49CE-BEAA-D424BD73A4F5}" type="datetimeFigureOut">
              <a:rPr lang="en-GB" smtClean="0"/>
              <a:t>09/07/2019</a:t>
            </a:fld>
            <a:endParaRPr lang="en-GB" dirty="0"/>
          </a:p>
        </p:txBody>
      </p:sp>
      <p:sp>
        <p:nvSpPr>
          <p:cNvPr id="4" name="Slide Image Placeholder 3"/>
          <p:cNvSpPr>
            <a:spLocks noGrp="1" noRot="1" noChangeAspect="1"/>
          </p:cNvSpPr>
          <p:nvPr>
            <p:ph type="sldImg" idx="2"/>
          </p:nvPr>
        </p:nvSpPr>
        <p:spPr>
          <a:xfrm>
            <a:off x="90488" y="746125"/>
            <a:ext cx="6627812" cy="3729038"/>
          </a:xfrm>
          <a:prstGeom prst="rect">
            <a:avLst/>
          </a:prstGeom>
          <a:noFill/>
          <a:ln w="12700">
            <a:solidFill>
              <a:prstClr val="black"/>
            </a:solidFill>
          </a:ln>
        </p:spPr>
        <p:txBody>
          <a:bodyPr vert="horz" lIns="91544" tIns="45773" rIns="91544" bIns="45773" rtlCol="0" anchor="ctr"/>
          <a:lstStyle/>
          <a:p>
            <a:endParaRPr lang="en-GB" dirty="0"/>
          </a:p>
        </p:txBody>
      </p:sp>
      <p:sp>
        <p:nvSpPr>
          <p:cNvPr id="5" name="Notes Placeholder 4"/>
          <p:cNvSpPr>
            <a:spLocks noGrp="1"/>
          </p:cNvSpPr>
          <p:nvPr>
            <p:ph type="body" sz="quarter" idx="3"/>
          </p:nvPr>
        </p:nvSpPr>
        <p:spPr>
          <a:xfrm>
            <a:off x="680879" y="4721945"/>
            <a:ext cx="5447030" cy="4473416"/>
          </a:xfrm>
          <a:prstGeom prst="rect">
            <a:avLst/>
          </a:prstGeom>
        </p:spPr>
        <p:txBody>
          <a:bodyPr vert="horz" lIns="91544" tIns="45773" rIns="91544" bIns="457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7" y="9442155"/>
            <a:ext cx="2950475" cy="497047"/>
          </a:xfrm>
          <a:prstGeom prst="rect">
            <a:avLst/>
          </a:prstGeom>
        </p:spPr>
        <p:txBody>
          <a:bodyPr vert="horz" lIns="91544" tIns="45773" rIns="91544" bIns="4577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45" y="9442155"/>
            <a:ext cx="2950475" cy="497047"/>
          </a:xfrm>
          <a:prstGeom prst="rect">
            <a:avLst/>
          </a:prstGeom>
        </p:spPr>
        <p:txBody>
          <a:bodyPr vert="horz" lIns="91544" tIns="45773" rIns="91544" bIns="45773" rtlCol="0" anchor="b"/>
          <a:lstStyle>
            <a:lvl1pPr algn="r">
              <a:defRPr sz="1200"/>
            </a:lvl1pPr>
          </a:lstStyle>
          <a:p>
            <a:fld id="{DD60CBDB-D532-48A3-A654-C32F61EAB52C}" type="slidenum">
              <a:rPr lang="en-GB" smtClean="0"/>
              <a:t>‹#›</a:t>
            </a:fld>
            <a:endParaRPr lang="en-GB" dirty="0"/>
          </a:p>
        </p:txBody>
      </p:sp>
    </p:spTree>
    <p:extLst>
      <p:ext uri="{BB962C8B-B14F-4D97-AF65-F5344CB8AC3E}">
        <p14:creationId xmlns:p14="http://schemas.microsoft.com/office/powerpoint/2010/main" val="228360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xfrm>
            <a:off x="-188913" y="831850"/>
            <a:ext cx="7110413" cy="4000500"/>
          </a:xfrm>
          <a:ln/>
        </p:spPr>
      </p:sp>
      <p:sp>
        <p:nvSpPr>
          <p:cNvPr id="68612" name="Rectangle 3"/>
          <p:cNvSpPr>
            <a:spLocks noGrp="1" noChangeArrowheads="1"/>
          </p:cNvSpPr>
          <p:nvPr>
            <p:ph type="body" idx="1"/>
          </p:nvPr>
        </p:nvSpPr>
        <p:spPr>
          <a:xfrm>
            <a:off x="907415" y="5165409"/>
            <a:ext cx="4915165" cy="4832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2075785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71191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xfrm>
            <a:off x="-233363" y="812800"/>
            <a:ext cx="6937376" cy="3903663"/>
          </a:xfrm>
          <a:ln/>
        </p:spPr>
      </p:sp>
      <p:sp>
        <p:nvSpPr>
          <p:cNvPr id="68612" name="Rectangle 3"/>
          <p:cNvSpPr>
            <a:spLocks noGrp="1" noChangeArrowheads="1"/>
          </p:cNvSpPr>
          <p:nvPr>
            <p:ph type="body" idx="1"/>
          </p:nvPr>
        </p:nvSpPr>
        <p:spPr>
          <a:xfrm>
            <a:off x="871911" y="5041936"/>
            <a:ext cx="4722843" cy="47167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4081811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GB" altLang="en-US" dirty="0"/>
          </a:p>
        </p:txBody>
      </p:sp>
    </p:spTree>
    <p:extLst>
      <p:ext uri="{BB962C8B-B14F-4D97-AF65-F5344CB8AC3E}">
        <p14:creationId xmlns:p14="http://schemas.microsoft.com/office/powerpoint/2010/main" val="2446347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1349" rtl="0" eaLnBrk="1" fontAlgn="auto" latinLnBrk="0" hangingPunct="1">
              <a:lnSpc>
                <a:spcPct val="100000"/>
              </a:lnSpc>
              <a:spcBef>
                <a:spcPts val="0"/>
              </a:spcBef>
              <a:spcAft>
                <a:spcPts val="0"/>
              </a:spcAft>
              <a:buClrTx/>
              <a:buSzTx/>
              <a:buFontTx/>
              <a:buNone/>
              <a:tabLst/>
              <a:defRPr/>
            </a:pPr>
            <a:fld id="{4DB3032D-E5FC-47AC-BB30-2F5280B75AB6}"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1349"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9128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32081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60CBDB-D532-48A3-A654-C32F61EAB52C}" type="slidenum">
              <a:rPr lang="en-GB" smtClean="0"/>
              <a:t>15</a:t>
            </a:fld>
            <a:endParaRPr lang="en-GB" dirty="0"/>
          </a:p>
        </p:txBody>
      </p:sp>
    </p:spTree>
    <p:extLst>
      <p:ext uri="{BB962C8B-B14F-4D97-AF65-F5344CB8AC3E}">
        <p14:creationId xmlns:p14="http://schemas.microsoft.com/office/powerpoint/2010/main" val="3177978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640294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205653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510737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241530" cy="1736467"/>
          </a:xfrm>
        </p:spPr>
        <p:txBody>
          <a:bodyPr>
            <a:normAutofit/>
          </a:bodyPr>
          <a:lstStyle>
            <a:lvl1pPr algn="l">
              <a:defRPr sz="4375">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09/07/2019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dirty="0"/>
          </a:p>
        </p:txBody>
      </p:sp>
      <p:sp>
        <p:nvSpPr>
          <p:cNvPr id="8" name="Content Placeholder 2"/>
          <p:cNvSpPr>
            <a:spLocks noGrp="1"/>
          </p:cNvSpPr>
          <p:nvPr>
            <p:ph idx="13"/>
          </p:nvPr>
        </p:nvSpPr>
        <p:spPr>
          <a:xfrm>
            <a:off x="225028" y="2025333"/>
            <a:ext cx="12961621" cy="3781441"/>
          </a:xfrm>
        </p:spPr>
        <p:txBody>
          <a:bodyPr>
            <a:normAutofit/>
          </a:bodyPr>
          <a:lstStyle>
            <a:lvl1pPr>
              <a:defRPr sz="2500">
                <a:latin typeface="Arial" pitchFamily="34" charset="0"/>
                <a:cs typeface="Arial" pitchFamily="34" charset="0"/>
              </a:defRPr>
            </a:lvl1pPr>
            <a:lvl2pPr>
              <a:defRPr sz="2500">
                <a:latin typeface="Arial" pitchFamily="34" charset="0"/>
                <a:cs typeface="Arial" pitchFamily="34" charset="0"/>
              </a:defRPr>
            </a:lvl2pPr>
            <a:lvl3pPr>
              <a:defRPr sz="2500">
                <a:latin typeface="Arial" pitchFamily="34" charset="0"/>
                <a:cs typeface="Arial" pitchFamily="34" charset="0"/>
              </a:defRPr>
            </a:lvl3pPr>
            <a:lvl4pPr>
              <a:defRPr sz="2500">
                <a:latin typeface="Arial" pitchFamily="34" charset="0"/>
                <a:cs typeface="Arial" pitchFamily="34" charset="0"/>
              </a:defRPr>
            </a:lvl4pPr>
            <a:lvl5pPr>
              <a:defRPr sz="25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31182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90" y="324415"/>
            <a:ext cx="12961620" cy="1350169"/>
          </a:xfrm>
          <a:prstGeom prst="rect">
            <a:avLst/>
          </a:prstGeom>
        </p:spPr>
        <p:txBody>
          <a:bodyPr lIns="144018" tIns="72009" rIns="144018" bIns="72009"/>
          <a:lstStyle/>
          <a:p>
            <a:r>
              <a:rPr lang="en-US"/>
              <a:t>Click to edit Master title style</a:t>
            </a:r>
            <a:endParaRPr lang="en-GB"/>
          </a:p>
        </p:txBody>
      </p:sp>
      <p:sp>
        <p:nvSpPr>
          <p:cNvPr id="3" name="Text Placeholder 2"/>
          <p:cNvSpPr>
            <a:spLocks noGrp="1"/>
          </p:cNvSpPr>
          <p:nvPr>
            <p:ph type="body" sz="half" idx="1"/>
          </p:nvPr>
        </p:nvSpPr>
        <p:spPr>
          <a:xfrm>
            <a:off x="720090" y="1890238"/>
            <a:ext cx="6360795" cy="5346294"/>
          </a:xfrm>
          <a:prstGeom prst="rect">
            <a:avLst/>
          </a:prstGeom>
        </p:spPr>
        <p:txBody>
          <a:bodyPr lIns="144018" tIns="72009" rIns="144018" bIns="7200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7320915" y="1890238"/>
            <a:ext cx="6360795" cy="5346294"/>
          </a:xfrm>
          <a:prstGeom prst="rect">
            <a:avLst/>
          </a:prstGeom>
        </p:spPr>
        <p:txBody>
          <a:bodyPr lIns="144018" tIns="72009" rIns="144018" bIns="7200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47F9C9-DB11-4678-A1DD-303505F88704}"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793034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1782676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660882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1949490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593998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31183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38715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67112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501178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110026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dirty="0"/>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130370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284922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24385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12241530" cy="1736467"/>
          </a:xfrm>
        </p:spPr>
        <p:txBody>
          <a:bodyPr>
            <a:normAutofit/>
          </a:bodyPr>
          <a:lstStyle>
            <a:lvl1pPr algn="l">
              <a:defRPr sz="4376">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09/07/2019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
        <p:nvSpPr>
          <p:cNvPr id="8" name="Content Placeholder 2"/>
          <p:cNvSpPr>
            <a:spLocks noGrp="1"/>
          </p:cNvSpPr>
          <p:nvPr>
            <p:ph idx="13"/>
          </p:nvPr>
        </p:nvSpPr>
        <p:spPr>
          <a:xfrm>
            <a:off x="225029" y="2025334"/>
            <a:ext cx="12961621" cy="3781441"/>
          </a:xfrm>
        </p:spPr>
        <p:txBody>
          <a:bodyPr>
            <a:normAutofit/>
          </a:bodyPr>
          <a:lstStyle>
            <a:lvl1pPr>
              <a:defRPr sz="2501">
                <a:latin typeface="Arial" pitchFamily="34" charset="0"/>
                <a:cs typeface="Arial" pitchFamily="34" charset="0"/>
              </a:defRPr>
            </a:lvl1pPr>
            <a:lvl2pPr>
              <a:defRPr sz="2501">
                <a:latin typeface="Arial" pitchFamily="34" charset="0"/>
                <a:cs typeface="Arial" pitchFamily="34" charset="0"/>
              </a:defRPr>
            </a:lvl2pPr>
            <a:lvl3pPr>
              <a:defRPr sz="2501">
                <a:latin typeface="Arial" pitchFamily="34" charset="0"/>
                <a:cs typeface="Arial" pitchFamily="34" charset="0"/>
              </a:defRPr>
            </a:lvl3pPr>
            <a:lvl4pPr>
              <a:defRPr sz="2501">
                <a:latin typeface="Arial" pitchFamily="34" charset="0"/>
                <a:cs typeface="Arial" pitchFamily="34" charset="0"/>
              </a:defRPr>
            </a:lvl4pPr>
            <a:lvl5pPr>
              <a:defRPr sz="2501">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737630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1024124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8244711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6706545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730229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9416113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7470231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6360035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3504987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6909242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919033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012450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5833149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3180229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42006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311175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184170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512130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5788827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1388858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9255281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70213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7012169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6751703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1110691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A0F6-364C-46F4-8B54-1F7D24EC7292}"/>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03C352E0-1011-4CF3-B9D7-05C002D09978}"/>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F1D1F2A-84AA-4580-88AC-4EA944A43F6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331CE13B-EEF6-4214-80DB-7AF5D83B5C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2E0956-4817-4A36-A01A-4BA15375CF8C}"/>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7305208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C6CD6-C358-4D9B-B60D-0EB78E9726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77C827-A644-4B0B-B2C1-83CC7150811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3EAD86-056E-4C09-A160-BC8243D29AF7}"/>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EB41AACA-31C5-4F50-BE04-E3D24A6B00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AF815D-F0AA-42FD-AC15-35644504F857}"/>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884677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9079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512BC-3BEA-40BB-9C92-264A5EF68531}"/>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C04B3E-BDF8-49DC-8674-E6DE6C2A3A7A}"/>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06215D-F411-476B-9B25-7F212AA835B5}"/>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E930EFA7-51D9-4830-82C2-801D4EA980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D2C739-BECE-4837-82D5-1F4453AD08E8}"/>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16918084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0562B-C9F7-4450-AFFE-E1C4586798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12F882-7842-49DF-A4F8-E37C4F6CC17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162F233-ED8C-4B8A-8C3B-D1F7E6DAC9AA}"/>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C8B0C5-C1DB-4B23-BFF1-12C3A44B3FB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1E0709B1-A6D6-41CD-89B9-46B6659DE9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A5F250-DF89-43F5-821B-24A5E176517A}"/>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4764634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3DC8B-0ADA-490C-8A7D-5429676641D4}"/>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E68E6D1-5E74-4BFD-AD1D-F407A1483ABF}"/>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315F6A80-E26C-43CF-B86F-4E02795DF8C6}"/>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F304D5-38DC-430B-AA01-D66116FC0184}"/>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633790A3-38BC-4A8F-97E2-5AE3010DF14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467D63-D6A7-41F4-B3C0-FF6CAEBE9ED9}"/>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8" name="Footer Placeholder 7">
            <a:extLst>
              <a:ext uri="{FF2B5EF4-FFF2-40B4-BE49-F238E27FC236}">
                <a16:creationId xmlns:a16="http://schemas.microsoft.com/office/drawing/2014/main" id="{63BFE154-8071-46AC-82C5-7DEBBD0FE32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64701F5-4BDF-4A47-A6ED-8D4530975583}"/>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6041671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39AC7-78E3-4DDB-A14B-C14AF86FAB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77555B3-30D7-4BF1-AE3F-5F31C0996267}"/>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4" name="Footer Placeholder 3">
            <a:extLst>
              <a:ext uri="{FF2B5EF4-FFF2-40B4-BE49-F238E27FC236}">
                <a16:creationId xmlns:a16="http://schemas.microsoft.com/office/drawing/2014/main" id="{D3D5FC19-1BD5-48A3-B549-A18943539BF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565CB0E-F3F0-4D7D-9D32-DC945474929A}"/>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968896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0F6D2A-8087-448A-B3CB-5DA42C6DAC74}"/>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3" name="Footer Placeholder 2">
            <a:extLst>
              <a:ext uri="{FF2B5EF4-FFF2-40B4-BE49-F238E27FC236}">
                <a16:creationId xmlns:a16="http://schemas.microsoft.com/office/drawing/2014/main" id="{43F59202-CEC0-4DEC-95B8-79C35A6088D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B6A9EDB-6F09-4D27-B805-0B6D173491CE}"/>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8985717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F8501-E2EC-437E-AFA9-32E2642707AF}"/>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D5C7B0-B79B-4635-9D06-092208B31E55}"/>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85CF646-3206-46ED-8CA9-7597BB6463A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6BFC6B3F-90AE-436F-A463-68F78116EAF9}"/>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612F49CE-2BC4-42C6-92A2-9C3FB1F4B9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88A6E2-8C1A-414D-9A4B-EB8984D0D164}"/>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3770743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A54BD-9C36-403B-8F8D-B714557E39E8}"/>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661CA37-291E-4B64-A67B-9330C92B2BD6}"/>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E0E6B542-A633-48BC-8F17-BAFD8A59A999}"/>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41A76145-5BDB-4371-9004-2E4AC7D2994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95BD90B1-554D-4B3B-B18E-B31CD1F046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346EDC-CC36-49C2-9352-EC0DD7E5D341}"/>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5988856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B953-9BD2-4949-8DC0-7113FB92C9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E9C8F7-1CAA-4698-95FC-D3869A18F94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0E43A6-CC1A-49EB-8B30-5A93A41DA45E}"/>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86897EE6-FD4E-467A-98CD-D1307C3A8E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2C50F0-87BE-44C4-AD11-BED37616ED69}"/>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9698591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769855-9030-4A8F-8204-B688A4FF8F0C}"/>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0AFAC9-C30A-4460-850F-570A80845A6E}"/>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D758F3-E7CC-40E7-95FB-AD7413660C82}"/>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770731F7-B496-4190-B90A-E6D4CB7FD4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45F0A2-D889-4A17-8E9C-9B2AC982D503}"/>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467904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769070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20577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940436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759203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g"/><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4.jp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jp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5.jp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2.jp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7.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8.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DF15FD-354D-4FD8-B749-4FB1B992737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3" name="Picture 12">
            <a:extLst>
              <a:ext uri="{FF2B5EF4-FFF2-40B4-BE49-F238E27FC236}">
                <a16:creationId xmlns:a16="http://schemas.microsoft.com/office/drawing/2014/main" id="{0690A239-7CA4-4707-954A-F4A0D5EAEFD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2650212622"/>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67" r:id="rId12"/>
    <p:sldLayoutId id="2147483868" r:id="rId13"/>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DF15FD-354D-4FD8-B749-4FB1B992737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dirty="0"/>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0" name="Picture 9">
            <a:extLst>
              <a:ext uri="{FF2B5EF4-FFF2-40B4-BE49-F238E27FC236}">
                <a16:creationId xmlns:a16="http://schemas.microsoft.com/office/drawing/2014/main" id="{8380CCBC-579C-43E0-B34F-CE9236BCB3EF}"/>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650415751"/>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3" r:id="rId12"/>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51D0B5-65C7-438B-A117-E46D354C3D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2168280"/>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4050506"/>
            <a:ext cx="12421553" cy="32460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spTree>
    <p:extLst>
      <p:ext uri="{BB962C8B-B14F-4D97-AF65-F5344CB8AC3E}">
        <p14:creationId xmlns:p14="http://schemas.microsoft.com/office/powerpoint/2010/main" val="2334766010"/>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ctr" defTabSz="1080181" rtl="0" eaLnBrk="1" latinLnBrk="0" hangingPunct="1">
        <a:lnSpc>
          <a:spcPct val="90000"/>
        </a:lnSpc>
        <a:spcBef>
          <a:spcPct val="0"/>
        </a:spcBef>
        <a:buNone/>
        <a:defRPr sz="5198" kern="1200">
          <a:solidFill>
            <a:srgbClr val="004855"/>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accent5">
              <a:lumMod val="50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accent5">
              <a:lumMod val="50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accent5">
              <a:lumMod val="50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accent5">
              <a:lumMod val="50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accent5">
              <a:lumMod val="50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7" name="Rectangle 6">
            <a:extLst>
              <a:ext uri="{FF2B5EF4-FFF2-40B4-BE49-F238E27FC236}">
                <a16:creationId xmlns:a16="http://schemas.microsoft.com/office/drawing/2014/main" id="{084BFAFC-F294-4878-B55F-30D65592A101}"/>
              </a:ext>
            </a:extLst>
          </p:cNvPr>
          <p:cNvSpPr/>
          <p:nvPr userDrawn="1"/>
        </p:nvSpPr>
        <p:spPr>
          <a:xfrm>
            <a:off x="0" y="1"/>
            <a:ext cx="14401800" cy="7000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53"/>
          </a:p>
        </p:txBody>
      </p:sp>
      <p:pic>
        <p:nvPicPr>
          <p:cNvPr id="10" name="Picture 9">
            <a:extLst>
              <a:ext uri="{FF2B5EF4-FFF2-40B4-BE49-F238E27FC236}">
                <a16:creationId xmlns:a16="http://schemas.microsoft.com/office/drawing/2014/main" id="{AE894171-962D-4F09-84FF-F32634D389C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1732203830"/>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64D967-B881-43FD-82BA-1D30357B7254}"/>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D6D3E2-11E8-49AB-AF0D-62BDFE88028E}"/>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57A05F-9AE1-47A5-B6E4-F34B90B8786A}"/>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07015D5F-E874-48A6-AAA9-9A511E00263F}"/>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5F2860B-3791-4B83-9E27-A2E17903F77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8D7A103A-4399-466E-823B-9C8DE6B59BA6}" type="slidenum">
              <a:rPr lang="en-GB" smtClean="0"/>
              <a:t>‹#›</a:t>
            </a:fld>
            <a:endParaRPr lang="en-GB"/>
          </a:p>
        </p:txBody>
      </p:sp>
      <p:pic>
        <p:nvPicPr>
          <p:cNvPr id="8" name="Picture 7">
            <a:extLst>
              <a:ext uri="{FF2B5EF4-FFF2-40B4-BE49-F238E27FC236}">
                <a16:creationId xmlns:a16="http://schemas.microsoft.com/office/drawing/2014/main" id="{4A8B1A33-7933-4726-A529-256FF035C6E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1" name="Picture 10">
            <a:extLst>
              <a:ext uri="{FF2B5EF4-FFF2-40B4-BE49-F238E27FC236}">
                <a16:creationId xmlns:a16="http://schemas.microsoft.com/office/drawing/2014/main" id="{E245E215-9B55-4E05-91DA-C39D562F89C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1065011525"/>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l" defTabSz="1080181" rtl="0" eaLnBrk="1" latinLnBrk="0" hangingPunct="1">
        <a:lnSpc>
          <a:spcPct val="90000"/>
        </a:lnSpc>
        <a:spcBef>
          <a:spcPct val="0"/>
        </a:spcBef>
        <a:buNone/>
        <a:defRPr sz="5198" kern="1200">
          <a:solidFill>
            <a:schemeClr val="tx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tx1"/>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tx1"/>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tx1"/>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notesSlide" Target="../notesSlides/notesSlide6.xml"/><Relationship Id="rId21" Type="http://schemas.openxmlformats.org/officeDocument/2006/relationships/image" Target="../media/image39.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gif"/><Relationship Id="rId25" Type="http://schemas.openxmlformats.org/officeDocument/2006/relationships/image" Target="../media/image43.jpeg"/><Relationship Id="rId2" Type="http://schemas.openxmlformats.org/officeDocument/2006/relationships/slideLayout" Target="../slideLayouts/slideLayout15.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1" Type="http://schemas.openxmlformats.org/officeDocument/2006/relationships/tags" Target="../tags/tag8.xml"/><Relationship Id="rId6" Type="http://schemas.openxmlformats.org/officeDocument/2006/relationships/image" Target="../media/image24.jpeg"/><Relationship Id="rId11" Type="http://schemas.openxmlformats.org/officeDocument/2006/relationships/image" Target="../media/image29.jpeg"/><Relationship Id="rId24" Type="http://schemas.openxmlformats.org/officeDocument/2006/relationships/image" Target="../media/image42.png"/><Relationship Id="rId32" Type="http://schemas.openxmlformats.org/officeDocument/2006/relationships/image" Target="../media/image50.png"/><Relationship Id="rId5" Type="http://schemas.openxmlformats.org/officeDocument/2006/relationships/image" Target="../media/image23.png"/><Relationship Id="rId15" Type="http://schemas.openxmlformats.org/officeDocument/2006/relationships/image" Target="../media/image33.jpeg"/><Relationship Id="rId23" Type="http://schemas.openxmlformats.org/officeDocument/2006/relationships/image" Target="../media/image41.jpeg"/><Relationship Id="rId28" Type="http://schemas.openxmlformats.org/officeDocument/2006/relationships/image" Target="../media/image46.jpeg"/><Relationship Id="rId10" Type="http://schemas.openxmlformats.org/officeDocument/2006/relationships/image" Target="../media/image28.jpeg"/><Relationship Id="rId19" Type="http://schemas.openxmlformats.org/officeDocument/2006/relationships/image" Target="../media/image37.jpeg"/><Relationship Id="rId31" Type="http://schemas.openxmlformats.org/officeDocument/2006/relationships/image" Target="../media/image49.jpeg"/><Relationship Id="rId4" Type="http://schemas.openxmlformats.org/officeDocument/2006/relationships/image" Target="../media/image22.png"/><Relationship Id="rId9" Type="http://schemas.openxmlformats.org/officeDocument/2006/relationships/image" Target="../media/image27.jpeg"/><Relationship Id="rId14" Type="http://schemas.openxmlformats.org/officeDocument/2006/relationships/image" Target="../media/image32.jpeg"/><Relationship Id="rId22" Type="http://schemas.openxmlformats.org/officeDocument/2006/relationships/image" Target="../media/image40.png"/><Relationship Id="rId27" Type="http://schemas.openxmlformats.org/officeDocument/2006/relationships/image" Target="../media/image45.jpeg"/><Relationship Id="rId30" Type="http://schemas.openxmlformats.org/officeDocument/2006/relationships/image" Target="../media/image48.jpg"/></Relationships>
</file>

<file path=ppt/slides/_rels/slide1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hyperlink" Target="http://www.cisi.org/"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15.xml"/><Relationship Id="rId1" Type="http://schemas.openxmlformats.org/officeDocument/2006/relationships/tags" Target="../tags/tag9.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13.jp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0.xml"/><Relationship Id="rId1" Type="http://schemas.openxmlformats.org/officeDocument/2006/relationships/tags" Target="../tags/tag6.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5.xml"/><Relationship Id="rId1" Type="http://schemas.openxmlformats.org/officeDocument/2006/relationships/tags" Target="../tags/tag7.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668FB0E5-9DCC-40B3-ACAA-52EF747DCE65}"/>
              </a:ext>
            </a:extLst>
          </p:cNvPr>
          <p:cNvGrpSpPr/>
          <p:nvPr/>
        </p:nvGrpSpPr>
        <p:grpSpPr>
          <a:xfrm>
            <a:off x="0" y="0"/>
            <a:ext cx="14401800" cy="8101013"/>
            <a:chOff x="0" y="0"/>
            <a:chExt cx="14401800" cy="8101013"/>
          </a:xfrm>
        </p:grpSpPr>
        <p:pic>
          <p:nvPicPr>
            <p:cNvPr id="5" name="Picture 4">
              <a:extLst>
                <a:ext uri="{FF2B5EF4-FFF2-40B4-BE49-F238E27FC236}">
                  <a16:creationId xmlns:a16="http://schemas.microsoft.com/office/drawing/2014/main" id="{73834C3A-C70D-402F-8BF1-92FA992D14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129" t="14442" r="14934" b="2759"/>
            <a:stretch/>
          </p:blipFill>
          <p:spPr>
            <a:xfrm>
              <a:off x="0" y="0"/>
              <a:ext cx="14401800" cy="8101013"/>
            </a:xfrm>
            <a:prstGeom prst="rect">
              <a:avLst/>
            </a:prstGeom>
          </p:spPr>
        </p:pic>
        <p:grpSp>
          <p:nvGrpSpPr>
            <p:cNvPr id="20" name="Group 19">
              <a:extLst>
                <a:ext uri="{FF2B5EF4-FFF2-40B4-BE49-F238E27FC236}">
                  <a16:creationId xmlns:a16="http://schemas.microsoft.com/office/drawing/2014/main" id="{EEA009AA-080A-44B6-8920-B64C8DD910AB}"/>
                </a:ext>
              </a:extLst>
            </p:cNvPr>
            <p:cNvGrpSpPr/>
            <p:nvPr/>
          </p:nvGrpSpPr>
          <p:grpSpPr>
            <a:xfrm>
              <a:off x="720180" y="882154"/>
              <a:ext cx="7848872" cy="4680520"/>
              <a:chOff x="720180" y="882154"/>
              <a:chExt cx="7848872" cy="4680520"/>
            </a:xfrm>
          </p:grpSpPr>
          <p:sp>
            <p:nvSpPr>
              <p:cNvPr id="8" name="Rectangle 7">
                <a:extLst>
                  <a:ext uri="{FF2B5EF4-FFF2-40B4-BE49-F238E27FC236}">
                    <a16:creationId xmlns:a16="http://schemas.microsoft.com/office/drawing/2014/main" id="{AA62AC25-7E74-4313-9907-2A71E9B04C8B}"/>
                  </a:ext>
                </a:extLst>
              </p:cNvPr>
              <p:cNvSpPr/>
              <p:nvPr/>
            </p:nvSpPr>
            <p:spPr>
              <a:xfrm>
                <a:off x="720180" y="882154"/>
                <a:ext cx="7848872" cy="4680520"/>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a:solidFill>
                      <a:srgbClr val="006666"/>
                    </a:solidFill>
                    <a:latin typeface="Century Gothic" panose="020B0502020202020204" pitchFamily="34" charset="0"/>
                  </a:rPr>
                  <a:t>  The Professional</a:t>
                </a:r>
              </a:p>
              <a:p>
                <a:r>
                  <a:rPr lang="en-US" sz="4400" dirty="0">
                    <a:solidFill>
                      <a:srgbClr val="006666"/>
                    </a:solidFill>
                    <a:latin typeface="Century Gothic" panose="020B0502020202020204" pitchFamily="34" charset="0"/>
                  </a:rPr>
                  <a:t>  Qualifications </a:t>
                </a:r>
                <a:r>
                  <a:rPr lang="en-US" sz="4400" dirty="0" err="1">
                    <a:solidFill>
                      <a:srgbClr val="006666"/>
                    </a:solidFill>
                    <a:latin typeface="Century Gothic" panose="020B0502020202020204" pitchFamily="34" charset="0"/>
                  </a:rPr>
                  <a:t>Programme</a:t>
                </a:r>
                <a:endParaRPr lang="en-US" sz="4400" dirty="0">
                  <a:solidFill>
                    <a:srgbClr val="006666"/>
                  </a:solidFill>
                  <a:latin typeface="Century Gothic" panose="020B0502020202020204" pitchFamily="34" charset="0"/>
                </a:endParaRPr>
              </a:p>
              <a:p>
                <a:endParaRPr lang="en-US" sz="2400" dirty="0">
                  <a:solidFill>
                    <a:schemeClr val="tx1"/>
                  </a:solidFill>
                  <a:latin typeface="Century Gothic" panose="020B0502020202020204" pitchFamily="34" charset="0"/>
                </a:endParaRPr>
              </a:p>
              <a:p>
                <a:r>
                  <a:rPr lang="en-US" sz="2800" dirty="0">
                    <a:solidFill>
                      <a:schemeClr val="tx1"/>
                    </a:solidFill>
                    <a:latin typeface="Century Gothic" panose="020B0502020202020204" pitchFamily="34" charset="0"/>
                  </a:rPr>
                  <a:t>   Raising Professional Standards</a:t>
                </a:r>
              </a:p>
              <a:p>
                <a:r>
                  <a:rPr lang="en-US" sz="2800" dirty="0">
                    <a:solidFill>
                      <a:schemeClr val="tx1"/>
                    </a:solidFill>
                    <a:latin typeface="Century Gothic" panose="020B0502020202020204" pitchFamily="34" charset="0"/>
                  </a:rPr>
                  <a:t>   in the Capital Markets Sector in Kuwait</a:t>
                </a:r>
              </a:p>
              <a:p>
                <a:endParaRPr lang="en-US" sz="2800" dirty="0">
                  <a:solidFill>
                    <a:schemeClr val="tx1"/>
                  </a:solidFill>
                  <a:latin typeface="Century Gothic" panose="020B0502020202020204" pitchFamily="34" charset="0"/>
                </a:endParaRPr>
              </a:p>
              <a:p>
                <a:endParaRPr lang="en-US" sz="2800" dirty="0">
                  <a:solidFill>
                    <a:schemeClr val="tx1"/>
                  </a:solidFill>
                  <a:latin typeface="Century Gothic" panose="020B0502020202020204" pitchFamily="34" charset="0"/>
                </a:endParaRPr>
              </a:p>
              <a:p>
                <a:endParaRPr lang="en-US" sz="2800" dirty="0">
                  <a:solidFill>
                    <a:schemeClr val="tx1"/>
                  </a:solidFill>
                </a:endParaRPr>
              </a:p>
            </p:txBody>
          </p:sp>
          <p:sp>
            <p:nvSpPr>
              <p:cNvPr id="14" name="Rectangle 13">
                <a:extLst>
                  <a:ext uri="{FF2B5EF4-FFF2-40B4-BE49-F238E27FC236}">
                    <a16:creationId xmlns:a16="http://schemas.microsoft.com/office/drawing/2014/main" id="{1BDC30F5-0AB9-4121-96E3-F6E2516375DA}"/>
                  </a:ext>
                </a:extLst>
              </p:cNvPr>
              <p:cNvSpPr/>
              <p:nvPr/>
            </p:nvSpPr>
            <p:spPr>
              <a:xfrm>
                <a:off x="720180" y="4266530"/>
                <a:ext cx="784887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8844B1AF-A02E-4FB4-9815-B240CCF909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2668" y="4338538"/>
                <a:ext cx="3061176" cy="1071800"/>
              </a:xfrm>
              <a:prstGeom prst="rect">
                <a:avLst/>
              </a:prstGeom>
            </p:spPr>
          </p:pic>
          <p:pic>
            <p:nvPicPr>
              <p:cNvPr id="19" name="Picture 18">
                <a:extLst>
                  <a:ext uri="{FF2B5EF4-FFF2-40B4-BE49-F238E27FC236}">
                    <a16:creationId xmlns:a16="http://schemas.microsoft.com/office/drawing/2014/main" id="{D0A024CB-F493-4B4F-9366-6C3D11A267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5209" y="4433477"/>
                <a:ext cx="1741235" cy="841165"/>
              </a:xfrm>
              <a:prstGeom prst="rect">
                <a:avLst/>
              </a:prstGeom>
            </p:spPr>
          </p:pic>
        </p:grpSp>
      </p:grpSp>
    </p:spTree>
    <p:extLst>
      <p:ext uri="{BB962C8B-B14F-4D97-AF65-F5344CB8AC3E}">
        <p14:creationId xmlns:p14="http://schemas.microsoft.com/office/powerpoint/2010/main" val="1544613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ECA784C-F7BE-40E9-B43A-0E853B2F62B6}"/>
              </a:ext>
            </a:extLst>
          </p:cNvPr>
          <p:cNvSpPr txBox="1"/>
          <p:nvPr/>
        </p:nvSpPr>
        <p:spPr>
          <a:xfrm>
            <a:off x="768240" y="1174556"/>
            <a:ext cx="13921160" cy="1492291"/>
          </a:xfrm>
          <a:prstGeom prst="rect">
            <a:avLst/>
          </a:prstGeom>
          <a:noFill/>
        </p:spPr>
        <p:txBody>
          <a:bodyPr wrap="square" lIns="143984" tIns="71989" rIns="143984" bIns="71989" rtlCol="0">
            <a:spAutoFit/>
          </a:bodyPr>
          <a:lstStyle/>
          <a:p>
            <a:pPr marL="295026" indent="-295026" defTabSz="1284801">
              <a:lnSpc>
                <a:spcPct val="90000"/>
              </a:lnSpc>
              <a:spcBef>
                <a:spcPct val="20000"/>
              </a:spcBef>
              <a:spcAft>
                <a:spcPct val="20000"/>
              </a:spcAft>
              <a:buBlip>
                <a:blip r:embed="rId2"/>
              </a:buBlip>
              <a:defRPr/>
            </a:pPr>
            <a:r>
              <a:rPr lang="en-GB" sz="2501" b="1" dirty="0">
                <a:solidFill>
                  <a:srgbClr val="FA710A"/>
                </a:solidFill>
                <a:latin typeface="Century Gothic" panose="020B0502020202020204" pitchFamily="34" charset="0"/>
              </a:rPr>
              <a:t>Formal links in 47 jurisdictions</a:t>
            </a:r>
          </a:p>
          <a:p>
            <a:pPr marL="295026" indent="-295026" defTabSz="1284801">
              <a:lnSpc>
                <a:spcPct val="90000"/>
              </a:lnSpc>
              <a:spcBef>
                <a:spcPct val="20000"/>
              </a:spcBef>
              <a:spcAft>
                <a:spcPct val="20000"/>
              </a:spcAft>
              <a:buBlip>
                <a:blip r:embed="rId2"/>
              </a:buBlip>
              <a:defRPr/>
            </a:pPr>
            <a:r>
              <a:rPr lang="en-GB" sz="2501" b="1" dirty="0">
                <a:solidFill>
                  <a:prstClr val="black"/>
                </a:solidFill>
                <a:latin typeface="Century Gothic" panose="020B0502020202020204" pitchFamily="34" charset="0"/>
              </a:rPr>
              <a:t>We have links with all of the top 5 and nearly 50% of top 20 financial centres</a:t>
            </a:r>
          </a:p>
          <a:p>
            <a:pPr defTabSz="1284801">
              <a:lnSpc>
                <a:spcPct val="90000"/>
              </a:lnSpc>
              <a:spcBef>
                <a:spcPct val="20000"/>
              </a:spcBef>
              <a:spcAft>
                <a:spcPct val="20000"/>
              </a:spcAft>
              <a:defRPr/>
            </a:pPr>
            <a:endParaRPr lang="en-GB" sz="2501" b="1" dirty="0">
              <a:solidFill>
                <a:prstClr val="black"/>
              </a:solidFill>
              <a:latin typeface="Century Gothic" panose="020B0502020202020204" pitchFamily="34" charset="0"/>
            </a:endParaRPr>
          </a:p>
        </p:txBody>
      </p:sp>
      <p:sp>
        <p:nvSpPr>
          <p:cNvPr id="9" name="TextBox 8">
            <a:extLst>
              <a:ext uri="{FF2B5EF4-FFF2-40B4-BE49-F238E27FC236}">
                <a16:creationId xmlns:a16="http://schemas.microsoft.com/office/drawing/2014/main" id="{F6E8D403-4B8E-4351-9E95-491338B67176}"/>
              </a:ext>
            </a:extLst>
          </p:cNvPr>
          <p:cNvSpPr txBox="1"/>
          <p:nvPr/>
        </p:nvSpPr>
        <p:spPr>
          <a:xfrm>
            <a:off x="714660" y="218088"/>
            <a:ext cx="13975072" cy="884072"/>
          </a:xfrm>
          <a:prstGeom prst="rect">
            <a:avLst/>
          </a:prstGeom>
          <a:noFill/>
        </p:spPr>
        <p:txBody>
          <a:bodyPr wrap="square" lIns="144003" tIns="72001" rIns="144003" bIns="72001" rtlCol="0">
            <a:spAutoFit/>
          </a:bodyPr>
          <a:lstStyle>
            <a:lvl1pPr>
              <a:spcBef>
                <a:spcPct val="0"/>
              </a:spcBef>
              <a:buNone/>
              <a:defRPr sz="3600">
                <a:solidFill>
                  <a:schemeClr val="accent5">
                    <a:lumMod val="50000"/>
                  </a:schemeClr>
                </a:solidFill>
                <a:latin typeface="Century Gothic" pitchFamily="34" charset="0"/>
              </a:defRPr>
            </a:lvl1pPr>
          </a:lstStyle>
          <a:p>
            <a:pPr defTabSz="1440461">
              <a:defRPr/>
            </a:pPr>
            <a:r>
              <a:rPr lang="en-GB" sz="4800" dirty="0">
                <a:solidFill>
                  <a:srgbClr val="004F5A"/>
                </a:solidFill>
              </a:rPr>
              <a:t>Global Regulatory Connections </a:t>
            </a:r>
          </a:p>
        </p:txBody>
      </p:sp>
      <p:sp>
        <p:nvSpPr>
          <p:cNvPr id="10" name="TextBox 9">
            <a:extLst>
              <a:ext uri="{FF2B5EF4-FFF2-40B4-BE49-F238E27FC236}">
                <a16:creationId xmlns:a16="http://schemas.microsoft.com/office/drawing/2014/main" id="{3FAE3E66-F2A7-4AF1-B970-DB0C6D853BE6}"/>
              </a:ext>
            </a:extLst>
          </p:cNvPr>
          <p:cNvSpPr txBox="1"/>
          <p:nvPr/>
        </p:nvSpPr>
        <p:spPr>
          <a:xfrm>
            <a:off x="223128" y="2600853"/>
            <a:ext cx="1978047"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Bahamas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Bahrain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China*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Cyprus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Egypt</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Estonia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Gibraltar</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Greece</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Guernsey</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Hong Kong</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India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Ireland</a:t>
            </a:r>
          </a:p>
          <a:p>
            <a:pPr defTabSz="3809680" eaLnBrk="0" hangingPunct="0">
              <a:lnSpc>
                <a:spcPct val="80000"/>
              </a:lnSpc>
              <a:spcBef>
                <a:spcPct val="55000"/>
              </a:spcBef>
              <a:spcAft>
                <a:spcPct val="10000"/>
              </a:spcAft>
              <a:defRPr/>
            </a:pPr>
            <a:endParaRPr lang="en-GB" sz="1563" kern="0" dirty="0">
              <a:solidFill>
                <a:prstClr val="black"/>
              </a:solidFill>
              <a:latin typeface="Century Gothic" panose="020B0502020202020204" pitchFamily="34" charset="0"/>
            </a:endParaRPr>
          </a:p>
        </p:txBody>
      </p:sp>
      <p:sp>
        <p:nvSpPr>
          <p:cNvPr id="11" name="TextBox 10">
            <a:extLst>
              <a:ext uri="{FF2B5EF4-FFF2-40B4-BE49-F238E27FC236}">
                <a16:creationId xmlns:a16="http://schemas.microsoft.com/office/drawing/2014/main" id="{AEE9A3CE-6428-40D5-A956-60B439B2A7C0}"/>
              </a:ext>
            </a:extLst>
          </p:cNvPr>
          <p:cNvSpPr txBox="1"/>
          <p:nvPr/>
        </p:nvSpPr>
        <p:spPr>
          <a:xfrm>
            <a:off x="1687061" y="2600854"/>
            <a:ext cx="2135245"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Isle of Man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Japan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Jersey</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Kazakhstan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Kenya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Kuwait</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Laos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Latvia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Lebanon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Lithuania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Malaysia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Malta</a:t>
            </a:r>
          </a:p>
          <a:p>
            <a:pPr defTabSz="3809680" eaLnBrk="0" hangingPunct="0">
              <a:lnSpc>
                <a:spcPct val="80000"/>
              </a:lnSpc>
              <a:spcBef>
                <a:spcPct val="55000"/>
              </a:spcBef>
              <a:spcAft>
                <a:spcPct val="10000"/>
              </a:spcAft>
              <a:defRPr/>
            </a:pPr>
            <a:endParaRPr lang="en-GB" sz="1563" dirty="0">
              <a:solidFill>
                <a:prstClr val="black"/>
              </a:solidFill>
              <a:latin typeface="Century Gothic" panose="020B0502020202020204" pitchFamily="34" charset="0"/>
              <a:cs typeface="Arial" charset="0"/>
            </a:endParaRPr>
          </a:p>
        </p:txBody>
      </p:sp>
      <p:sp>
        <p:nvSpPr>
          <p:cNvPr id="12" name="TextBox 11">
            <a:extLst>
              <a:ext uri="{FF2B5EF4-FFF2-40B4-BE49-F238E27FC236}">
                <a16:creationId xmlns:a16="http://schemas.microsoft.com/office/drawing/2014/main" id="{6F93AC0C-A211-4BF9-BA1A-AC663391120D}"/>
              </a:ext>
            </a:extLst>
          </p:cNvPr>
          <p:cNvSpPr txBox="1"/>
          <p:nvPr/>
        </p:nvSpPr>
        <p:spPr>
          <a:xfrm>
            <a:off x="3235816" y="2600854"/>
            <a:ext cx="2219389"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Mauritius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Mexico</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Netherlands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Oman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Palestine</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Panama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Qatar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Rwanda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Seychelles</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Singapore</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South Africa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Spain</a:t>
            </a:r>
          </a:p>
          <a:p>
            <a:pPr defTabSz="3809680" eaLnBrk="0" hangingPunct="0">
              <a:lnSpc>
                <a:spcPct val="80000"/>
              </a:lnSpc>
              <a:spcBef>
                <a:spcPct val="55000"/>
              </a:spcBef>
              <a:spcAft>
                <a:spcPct val="10000"/>
              </a:spcAft>
              <a:defRPr/>
            </a:pPr>
            <a:endParaRPr lang="en-GB" sz="1563" kern="0" dirty="0">
              <a:solidFill>
                <a:prstClr val="black"/>
              </a:solidFill>
              <a:latin typeface="Century Gothic" panose="020B0502020202020204" pitchFamily="34" charset="0"/>
            </a:endParaRPr>
          </a:p>
        </p:txBody>
      </p:sp>
      <p:sp>
        <p:nvSpPr>
          <p:cNvPr id="13" name="TextBox 12">
            <a:extLst>
              <a:ext uri="{FF2B5EF4-FFF2-40B4-BE49-F238E27FC236}">
                <a16:creationId xmlns:a16="http://schemas.microsoft.com/office/drawing/2014/main" id="{98BBFBF5-A2A2-4D48-8882-520D987ADF0A}"/>
              </a:ext>
            </a:extLst>
          </p:cNvPr>
          <p:cNvSpPr txBox="1"/>
          <p:nvPr/>
        </p:nvSpPr>
        <p:spPr>
          <a:xfrm>
            <a:off x="4895025" y="2600855"/>
            <a:ext cx="1800689" cy="4064522"/>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Sri Lanka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Sweden</a:t>
            </a:r>
            <a:endParaRPr lang="en-GB" sz="1563" dirty="0">
              <a:solidFill>
                <a:prstClr val="black"/>
              </a:solidFill>
              <a:latin typeface="Century Gothic" panose="020B0502020202020204" pitchFamily="34" charset="0"/>
              <a:cs typeface="Arial" charset="0"/>
            </a:endParaRP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Tanzania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Tunisia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Turkey</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Thailand</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UAE </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Uganda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UK</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USA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Zambia</a:t>
            </a:r>
          </a:p>
        </p:txBody>
      </p:sp>
      <p:pic>
        <p:nvPicPr>
          <p:cNvPr id="14" name="Picture 13">
            <a:extLst>
              <a:ext uri="{FF2B5EF4-FFF2-40B4-BE49-F238E27FC236}">
                <a16:creationId xmlns:a16="http://schemas.microsoft.com/office/drawing/2014/main" id="{76B70C77-DA4E-495A-84C5-836E1F8748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5293" y="2515541"/>
            <a:ext cx="8058131" cy="4064522"/>
          </a:xfrm>
          <a:prstGeom prst="rect">
            <a:avLst/>
          </a:prstGeom>
        </p:spPr>
      </p:pic>
    </p:spTree>
    <p:extLst>
      <p:ext uri="{BB962C8B-B14F-4D97-AF65-F5344CB8AC3E}">
        <p14:creationId xmlns:p14="http://schemas.microsoft.com/office/powerpoint/2010/main" val="208198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0372" y="2497265"/>
            <a:ext cx="1370536" cy="1263705"/>
          </a:xfrm>
          <a:prstGeom prst="rect">
            <a:avLst/>
          </a:prstGeom>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83396" y="2974892"/>
            <a:ext cx="936726" cy="92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0" descr="ub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4900" y="5013583"/>
            <a:ext cx="1525769" cy="768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hsb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0580" y="2993731"/>
            <a:ext cx="2071430" cy="56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3" descr="db"/>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945" y="2830744"/>
            <a:ext cx="2758520" cy="8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descr="Citi_small"/>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80243" y="1604223"/>
            <a:ext cx="1096521" cy="71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6" descr="ms-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85485" y="5052810"/>
            <a:ext cx="2369366" cy="518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8" descr="nomura"/>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92021" y="4538750"/>
            <a:ext cx="1638351" cy="41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9" descr="Credit Suiss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754851" y="4242589"/>
            <a:ext cx="2154471" cy="447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RB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30502" y="4929774"/>
            <a:ext cx="1543229" cy="58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32148" y="4338538"/>
            <a:ext cx="1779566" cy="586331"/>
          </a:xfrm>
          <a:prstGeom prst="rect">
            <a:avLst/>
          </a:prstGeom>
        </p:spPr>
      </p:pic>
      <p:pic>
        <p:nvPicPr>
          <p:cNvPr id="28" name="Picture 2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32148" y="6036788"/>
            <a:ext cx="2359539" cy="749004"/>
          </a:xfrm>
          <a:prstGeom prst="rect">
            <a:avLst/>
          </a:prstGeom>
        </p:spPr>
      </p:pic>
      <p:sp>
        <p:nvSpPr>
          <p:cNvPr id="3" name="AutoShape 2" descr="data:image/jpeg;base64,/9j/4AAQSkZJRgABAQAAAQABAAD/2wCEAAkGBhAPEBEQDxIWExAVFRMTFhEWERERFxATFhEWFxURExUYJyYeFxkjGRIVHy8gIycqLywsFR49QTAqNSYrLCkBCQoKDgwOGg8PGiwlHiQqKSwtMC8sLCwtNCwsKSktLiksLCw1LCw0LykpLCwsKiwsLCwsLCwsLCwsLCwsLCwsKf/AABEIAJ0BQQMBIgACEQEDEQH/xAAcAAEAAgMBAQEAAAAAAAAAAAAABgcCBAUDAQj/xABLEAABAwICBgQHCgwGAwAAAAABAAIDBBEFIQYHEhMxUUFhkZIUFiJSU3HRFTI1VHJzgaGxsyMkJTRCYnSCsrTB8DZDY5PC4jOi8f/EABkBAQADAQEAAAAAAAAAAAAAAAABAgUEA//EADARAAIBAgIJAwMEAwAAAAAAAAABAgMREqEEFSExMkFRUtEFE4EzcZEiI7HwQmFy/9oADAMBAAIRAxEAPwC7kREAREQBERAEREAREQBERAEREAREQBERAEREAREQBERAEREAREQBERAEREAREQBERAEREAREQBERAEREAREQBERAEREAREQBERAEREAREQBERAEREAREQBERAEREAREQBERAEREAREQBERAEREAREQBERAEREAREQBERAEREAREQBERAEREARFqVeLwQu2ZZWMda9nOANj0/UVDkoq7YvY20XN8ZKT4xH3wnjJSfGI++FT3afcvyVxLqdJFzfGSk+MR98J4yUnxiPvhPdp9y/IxLqdJFzfGSk+MR98J4yUnxiPvhPdp9y/IxLqdJFzfGSk+MR98J4yUnxiPvhPdp9y/IxLqdJFqUmLQTO2YpWPda9muBNuf1hbaupKSumWvcIiKQEREAREQBERAEREAREQBERAEREAREQBERAEREAREQBERAEREAREQBVprNqt1Pt2vaKPK9r3kcP6qy1WOtSle6XIHZdEwBxBALmvcS2/O1lw6cr01fddHhpHARKSqfOzbppLOHGMhv9eB+pcZ+NVIJBeQRxGy3L6lhEDE67btcP7sV14zFORI5o228R53LLpWZhjT3q6zMy9zCgkqXjbkl2I+Ny1lyOq4yHWsa7SS3kw5/ru/oPb2LTr6x0x8rJo4N5evrWNJhDpDlk0/TfqaOlSqcOKpb7f3eLvcjfodI7+TNkfPb9pHR/eSYhJVRjbZLtx8doNZcDry+tc+qwox3vmOFxfL1joK9MPrXRGw8ph4t9nWjpw4oJfb+7hfkzzZjVS4gB5JOQAa3P6l2WVT4GbdTJtOIyjAb/TievgvGTdU93sb5buA83n6guTIHSuu67nH+7BRhjU3Ky+20XsWfqxqt7MXkWvE/Ljb8K0f0VkKtNVdK9shuDstic0usbBxkaQ2/O32Ky1qaCrUtm67NPR+AIiLtPcIi8aysjhY6WZ7WRtF3PcQ1rRe1yTw4oD2RauHYpBUs3lPKyVly3aY4OG0LXFx05jtW0gCIiAIuTiuldFSPbFUVDI5HC4YSSbE2DiBfZF+k2W5iWKwUzN5USNijuG7b3BoueAvzyKi5F0bSLQdj9KIBUmeMU5taYvAYbmws7hxBC2KKuinY2WF7ZI3X2XtIc11iQbEdYI+hSLo90REJCIiAIiIAq+101D46OmfG4scKlpDmktIIikIII6wrBVd67vzKn/aW/cyqstx5VeBnX1eabtxKDZkIFVGAJG8NscBMwcj0joPUReWlVBp1o5LhNUzFMPGzEXXewDyYnuObSB/lP4W6Cei7bWRovpLDiNM2eLLofHe5ieBmw/aD0ghRF8mRTm+GW8imgbycXxoEmwkbYXOX4STgtnWDrBdRObSUjRJWSW6NoRBxs3yf0nk8G/SegHV0C+GMa+cb97IotoR+O6QSzy5lrqiYA522Tu4x+6HNt8kKt9lkeWJqKS5t/wAkoodWE1U0S4vVzSyuzMTJLMjv+jexB/dAHr4rep9VkNPJHLSVNRC5j2OLd7tMka1wJY4CxsQCOPTwKmyK+FHuqUehWuvCZzaek2XFt5n8HFv+X1L5guquCopaeZ1VVNfJDHIbTMsHPjDjYFt7XPNY69Pzek+ef90tvA9Y8EFFTMdTVjjHBE0ubSktcWxtF2uJALcsiq7MTueLw+48RF8Zqq/R2qiDal9RTPG2GSFxD2g2ewgk7Lhl5TbcR1hXPDKHta4cHAOHqIuPtVLVGIxaQ4hF4RMylp4/IZC5x3koLruAdbYDnGw45WFgVdbWgAAZAZW5dSmHPoWo73bdyPq8ayijmY6OVocx2RaftHI9a9kVmr7GdBSWl+jHgtRsEksPlMceLmX96esHL/6o7LUbMm03oy9fP++pWprWYN3Tu6duRt+otBt/6hVdsDkFi1YqnUceXkyq0cM2ke7aHeSN2RtbVvJHFzibAD13Vx6KaIR0bGveA6oIzdxEf6jOXr6fVkoHq3pWyVse1nsNe8DrFgOzav8AQreXTodJNY5ctiOnRqatiZGtLdDo6tjnxgNqAMjkBL+q/rPQf6KnfAt29xcLbN8jxa4cQfUv0Oqe1i0rY62UN/TDJCOtw8rtLSfpTTKSX6489jI0mmuJERhn2pLu6ch1cv761JNDdF/CqjYuQweU9w4tZfJo6ycu3ko/sjkrS1VMG5qHjiZGtv1BlwO15XNSgqlRR5eDnowUppMmdJRxwsbHE0NY3INH95nrXsiLaStsRqnMx7SOmoI97UyBgOTW2LnSHzWNGZP2dSicWtSSa7qTDKqaLokDSAe6HD61FqRnu3jzxP5VNCZLR9Bihdstb6nPIcedyrmYwNAaAAAAAALAAcAB0BVTbPCMpTu07I1MFxF1TBHM6J8LngkxSCz2EOIs4fRf6Vx9ZPwVWfNj7xi9MT1g4bTSOimqWiRps5rWySbJ6Q4sBAPUovpvrDw6pw+pghnLpXsAa3dTNudtp4uaAMgVLasTOccLV+Rualvg137RL/BGp6oDqXNsNcTw38v8Ea+Yhp3U1wqIcGp3ylg2fDNuONrHc4w/J5te1yOduChOyREJKMFcnr5Wt98QPWQL9qyVQ6J6JYdiglbVSVTq9l98yaQB7HXsXMFjdoOWdyDxGYvpVVRV6NVrGNldNRP8sMccnx3s8AcGSN5ttfLoNgxcx7rSu1sJLjs1RhtTPUy1dHEKo2aJKWpkJZC0Na27D5rm36CeA4r11tyl2ExuJDi6SA7TQQHXY43AOYB61xteUzXxUD2G7XCdwPMFsJB7CunrP+BKf5VL90VV80Uk+OJycU/wrB8qP+aepnqt+CaX1S/zEihmKf4Vg+VH/NPUy1W/BNJ6pf5iRTHf8Cnxr/lErREXodQREQBERAFXeu78yp/2lv3MqsRQzWno/U11LDHSx7x7Zw8jaY2zd28Xu4gcXBVluPOqrwdiW1VIyaN0UrQ+N7S1zTmHNIsQVTE7KjRnEdpu1JRy9HpYgc2no3rL5HpvycVdoXK0l0dixCnfTzcDm14FzG8e9e3rF+HSCR0pJXIqQxK63ohWrWsZPieLzRHaje5j2uzF2mSQg5qMUM4wfH377yYXSSAu6BDOdpj/AFAlt/ku5KW6rtDqvDp6zwlgDHCNrJA9jhJsvfdwANwLEHMDiu/ppoLBijBtndzsBDJgLkDzHj9Jt87ZW6DxvSzaPJQk4J80ySg3zCKrsMwvSPDQIod1VQNya1z2kNHJu2WPaOq5AXZoa3SKaSMSU9NTxbbS9xdtOLNobQbZz8yL9Cvi/wBHqqnVM5WvT83pPnn/AHSm+iJ/J9F+zQfctUc1raM1VfDTspYw9zJHOcC9jLAssD5RF814YZW49TwRQNw6EiONkYcaqPMMaGhxAd1KN0inDUbsa2unBIDStqtlrZ2yMZtgAGRrg67Xeda1xfhY81IdWeJS1GGU75iXPG3HtHMvayQtaSek2AF+pRbE9DMZxaRnuhJFT07TcRRnb2crEtaLhzrZXc7K/DiDY+F4bHSwxwQjZjjaGtHHIdJPSSbknmSiW25ME3NytZG0iIrnuQHW4fwNN84/+BV7sjkp7rj/APDS/Ov/AIFBSw8vqWLpuyoZtf6jJJqzP5RI/wBGT7Y1bKqHVn8KO+Yk+2NW8u/RF+0jp0bg+Qqk1lH8o2/0o/8AmrbVQayvhQfMx/8ANNMX7TGk8HyR7ZHJWLqkP4vUfPD7tqrzYPJT7U6fxep+eH3TVwaF9Q5qH1EWAiIto0ilNDphhuPTQz+SHumhDjkPLe2SJ3qdssH74V1qI6c6vIcTAka7dVLRsiS1w9vQyQdIzNiMxfp4KPUw0loGbH4CoibZokkljNgTZo23OjcegeVdea/TsOeN6d01sI43BIsIxB5xanM9LIXiObZL2XLtoPLf0nWvdpzGZAPTMdMtHsN9yaippKeAfg2vjmjjYDYvbm1w9ZXNxt+kFZFJST0VMQ9t9kSRB7QDlI28psQ61jbivfBtFMQZglZQyxWmc47lm9iN2uMbiNoO2W+UHnMjiVCXKx5pb0ls28jR0Qc8aN15ivtXqOHHZ3ce1b93aUn1RNYMKi2LbRfMX/L3pGf7gZ9FlF9HMN0hw+A08NHC6Muc87x8LyS4AEZSAWs3hZa2B4BpFQmXwSBkbJCXGLe0z2NPQWBzyQQLDicgL3si2W2CDcWnZ7rbjqOFtKhuemP8Lb9lN9rsiPrstfXrUM/E4+LxvnkdIYdgDtLT3StXBNHtIKWWaaOniNRN7+olkhkeATchtn2AJsfe9A6AAu5gOrOd9T4di0wnmBDmxAlzdoe92yQBsjoY0AfYm1qwtKUXFLeyO61qZ0VBhEb8nshcxw5ObDACO0KQa0D+RKf5VL905cXTXA8dxERCejj/AAW3YwyR+Vtht7hzyf0AvTEdH8bxUU9PUQspaaLZzLmnMN2d44Bxc91r2AAGf0qOpDveVk9tjLFRbRWn9cf11LlMdVvwTSeqX+YkXhpnopI/CW0NEzbLNw1rS5jSWxuF3EuIF8r/AErpaBYVLSYfTwTt2JWCTabtNda8z3DNpIOTh0q6Vn8HrGLU/gkCIiudAREQBERAEUf0sxKWHdbp5bfbv73O2zbj6yo94yVXpj2M9izK/qVOjUdOSd19vJ3UdBnVgpposFFX3jLVemPYz2J4y1Xpj2M9i8dcUe15eT11ZV6rPwWCir7xlqvTHsZ7E8Zar0x7GexNcUe15eRqyr1WfgsFFX3jLVemPYz2J4y1Xpj2M9ia4o9ry8jVlXqs/BYKKvvGWq9MexnsTxlqvTHsZ7E1xR7Xl5GrKvVZ+CwUVfeMtV6Y9jPYnjJVemPYz2Jrij2vLyNWVeqz8FgrCaZrGl73BrWi5c4hoaBxJJyAXI0VrpJonukdtEPsDlw2Wm2XrXL1rH8lzfLh++atOnWVSmqi5mbXi6LknyIXprpI3E6mOOnuaeHaO8tYSOJF3Dqs0Ac7lau5C41Fj1PGxrQCCAL2Dc3WzPHNe/jPB+t2N9qwdI92rPFhMhzxO7OzoXicNLij3zyNjZuXDacdkXO7sPqKsjx6w345D/uBUpPilG9xc9ji48Tly+UvPw2h9G7t/wCy7aOkSpwUcDLwrOCsrF3+PWG/HIf9wKttMsThqcUa+CRsjN0xu203FwH3F/pCjPhtD6N3b/2XpBilGxwcxjg4dOR+1yVtIlUg44GJ1nNWdjubkLc0I0lZhlRLFUZQTEESWJEbhezj+rZ1jysFwfGeD9bsb7Vr12PQSRubYk2OzcNydbI8clxaP7tKd8JRTwu6P0JFK17Q5hDmkXDgQQ4HgQRkQslEtVZ/JUHypvv3ro6WVkkUTDG4sJfYkG1xsnJbtWsqdN1HyNihF1nFLmdxcXSrRSHEomRTl7Qx4kBY6xyBBbnlmDx6FFPd6p9M/vBPd6p9M/vBZeuKT/xeRov0ubVm1mSem0OgjrnYg10m9dGIy0yEtNm7Jc7pcSGtyJtcX45rvKuvd6p9M/vBPd6p9M/vBNcUu15BelzW5rMsVFXXu9U+mf3gnu9U+mf3gp1zS7XkTqyp1WZYqKuvd6p9M/vBPd6p9M/vBNc0u15DVlTqsyxUVde71T6Z/eCe71T6Z/eCa5pdryGrKnVZlioq693qn0z+8FsYfjdQ6WJpmcQXsBFxmC4XCmPq9NtLC8iH6bUSvdE9REWyZgREQBERAfC0HiF83Y5DsCyRLAx3Y5DsCbsch2BZIosgY7sch2BN2OQ7AskSyBjuxyHYE3Y5DsCyRLIGO7HIdgTdjkOwLJEsgY7sch2BN2OQ7AskSyAAA4L49gIsQCORF19RSDy8Fj8xvdangsfmN7rV6ohFjy8Fj8xvdangsfmN7rV6ogseXgsfmN7rU8Fj8xvdavVEFjy8Fj8xvdangsfmN7rV6ogsfGsAFgAByAshaDxX1EJMd2OQ7Am7HIdgWSKLIGO7HIdgTdjkOwLJEsgY7sch2BN2OQ7AskSyBjuxyHYE3Y5DsCyRLIGO7HIdgTdjkOwLJEsgY7sch2Bfdgch2BfUSwCIikBERAEREAREQBERAEREAREQBERAEREAREQBERAEREAREQBERAEREAREQBERAEREAREQBERAEREAREQBERAEREAREQBERAEREAREQBERAEREAREQBERAEREAREQBERAEREAREQBERAEREAREQBERAEREAREQBERAf//Z"/>
          <p:cNvSpPr>
            <a:spLocks noChangeAspect="1" noChangeArrowheads="1"/>
          </p:cNvSpPr>
          <p:nvPr/>
        </p:nvSpPr>
        <p:spPr bwMode="auto">
          <a:xfrm>
            <a:off x="276" y="-451098"/>
            <a:ext cx="952477" cy="9524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285574" tIns="142778" rIns="285574" bIns="142778" numCol="1" anchor="t" anchorCtr="0" compatLnSpc="1">
            <a:prstTxWarp prst="textNoShape">
              <a:avLst/>
            </a:prstTxWarp>
          </a:bodyPr>
          <a:lstStyle/>
          <a:p>
            <a:pPr defTabSz="1284903"/>
            <a:endParaRPr lang="en-GB" sz="3937" dirty="0">
              <a:solidFill>
                <a:prstClr val="black"/>
              </a:solidFill>
              <a:cs typeface="Arial" pitchFamily="34" charset="0"/>
            </a:endParaRPr>
          </a:p>
        </p:txBody>
      </p:sp>
      <p:pic>
        <p:nvPicPr>
          <p:cNvPr id="7" name="Picture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921125" y="5251465"/>
            <a:ext cx="2154471" cy="656315"/>
          </a:xfrm>
          <a:prstGeom prst="rect">
            <a:avLst/>
          </a:prstGeom>
        </p:spPr>
      </p:pic>
      <p:pic>
        <p:nvPicPr>
          <p:cNvPr id="8" name="Picture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068470" y="2076700"/>
            <a:ext cx="1360503" cy="819367"/>
          </a:xfrm>
          <a:prstGeom prst="rect">
            <a:avLst/>
          </a:prstGeom>
        </p:spPr>
      </p:pic>
      <p:pic>
        <p:nvPicPr>
          <p:cNvPr id="12" name="Picture 1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520732" y="1106133"/>
            <a:ext cx="2098873" cy="1720237"/>
          </a:xfrm>
          <a:prstGeom prst="rect">
            <a:avLst/>
          </a:prstGeom>
        </p:spPr>
      </p:pic>
      <p:pic>
        <p:nvPicPr>
          <p:cNvPr id="20" name="Picture 21" descr="jpmorgan"/>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81532" y="1608130"/>
            <a:ext cx="1902839" cy="58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544509" y="3802641"/>
            <a:ext cx="2920087" cy="463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txBox="1">
            <a:spLocks noChangeArrowheads="1"/>
          </p:cNvSpPr>
          <p:nvPr/>
        </p:nvSpPr>
        <p:spPr bwMode="auto">
          <a:xfrm>
            <a:off x="720180" y="234082"/>
            <a:ext cx="13567408" cy="828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defPPr>
              <a:defRPr lang="en-US"/>
            </a:defPPr>
            <a:lvl1pPr defTabSz="411452" eaLnBrk="0" hangingPunct="0">
              <a:spcBef>
                <a:spcPct val="0"/>
              </a:spcBef>
              <a:defRPr sz="1200">
                <a:solidFill>
                  <a:srgbClr val="006666"/>
                </a:solidFill>
                <a:latin typeface="Century Gothic" pitchFamily="34" charset="0"/>
              </a:defRPr>
            </a:lvl1pPr>
          </a:lstStyle>
          <a:p>
            <a:pPr defTabSz="1440461" eaLnBrk="1" hangingPunct="1">
              <a:defRPr/>
            </a:pPr>
            <a:r>
              <a:rPr lang="en-US" sz="4800" dirty="0">
                <a:solidFill>
                  <a:srgbClr val="004F5A"/>
                </a:solidFill>
              </a:rPr>
              <a:t>Who works with us and take our exams? </a:t>
            </a:r>
          </a:p>
        </p:txBody>
      </p:sp>
      <p:pic>
        <p:nvPicPr>
          <p:cNvPr id="16" name="Picture 17" descr="BNP Paribas"/>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11292" t="19048" r="9026" b="16747"/>
          <a:stretch/>
        </p:blipFill>
        <p:spPr bwMode="auto">
          <a:xfrm>
            <a:off x="9105408" y="3856322"/>
            <a:ext cx="2422709" cy="60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854887" y="5745984"/>
            <a:ext cx="2363052" cy="1112834"/>
          </a:xfrm>
          <a:prstGeom prst="rect">
            <a:avLst/>
          </a:prstGeom>
        </p:spPr>
      </p:pic>
      <p:pic>
        <p:nvPicPr>
          <p:cNvPr id="30" name="Picture 26" descr="http://memrieconomicblog.org/images/uploaded/nationalbankofdubai.JPG"/>
          <p:cNvPicPr>
            <a:picLocks noChangeAspect="1" noChangeArrowheads="1"/>
          </p:cNvPicPr>
          <p:nvPr/>
        </p:nvPicPr>
        <p:blipFill>
          <a:blip r:embed="rId23">
            <a:extLst>
              <a:ext uri="{28A0092B-C50C-407E-A947-70E740481C1C}">
                <a14:useLocalDpi xmlns:a14="http://schemas.microsoft.com/office/drawing/2010/main" val="0"/>
              </a:ext>
            </a:extLst>
          </a:blip>
          <a:srcRect t="10107" b="40596"/>
          <a:stretch>
            <a:fillRect/>
          </a:stretch>
        </p:blipFill>
        <p:spPr bwMode="auto">
          <a:xfrm>
            <a:off x="6713088" y="2754362"/>
            <a:ext cx="2432028" cy="616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2" descr="http://www.swfinstitute.org/beta/wp-content/uploads/2010/05/qatarinvestmentauthority1.gif"/>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648172" y="1486187"/>
            <a:ext cx="2591401" cy="692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0" descr="http://content.indiainfoline.com/Admin/InfoNewImages/1415517994_LS_kotak.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761273" y="5935800"/>
            <a:ext cx="2018787" cy="91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252560" y="5219287"/>
            <a:ext cx="2574559" cy="523353"/>
          </a:xfrm>
          <a:prstGeom prst="rect">
            <a:avLst/>
          </a:prstGeom>
        </p:spPr>
      </p:pic>
      <p:pic>
        <p:nvPicPr>
          <p:cNvPr id="24" name="Picture 23"/>
          <p:cNvPicPr>
            <a:picLocks noChangeAspect="1"/>
          </p:cNvPicPr>
          <p:nvPr/>
        </p:nvPicPr>
        <p:blipFill rotWithShape="1">
          <a:blip r:embed="rId27" cstate="print">
            <a:extLst>
              <a:ext uri="{28A0092B-C50C-407E-A947-70E740481C1C}">
                <a14:useLocalDpi xmlns:a14="http://schemas.microsoft.com/office/drawing/2010/main" val="0"/>
              </a:ext>
            </a:extLst>
          </a:blip>
          <a:srcRect l="6175" t="22122" r="9037" b="34365"/>
          <a:stretch/>
        </p:blipFill>
        <p:spPr>
          <a:xfrm>
            <a:off x="5374780" y="3762474"/>
            <a:ext cx="2762224" cy="649039"/>
          </a:xfrm>
          <a:prstGeom prst="rect">
            <a:avLst/>
          </a:prstGeom>
        </p:spPr>
      </p:pic>
      <p:pic>
        <p:nvPicPr>
          <p:cNvPr id="27" name="Picture 26"/>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1378566" y="6251615"/>
            <a:ext cx="2533485" cy="605346"/>
          </a:xfrm>
          <a:prstGeom prst="rect">
            <a:avLst/>
          </a:prstGeom>
        </p:spPr>
      </p:pic>
      <p:pic>
        <p:nvPicPr>
          <p:cNvPr id="25" name="Picture 24">
            <a:extLst>
              <a:ext uri="{FF2B5EF4-FFF2-40B4-BE49-F238E27FC236}">
                <a16:creationId xmlns:a16="http://schemas.microsoft.com/office/drawing/2014/main" id="{B2BC2508-C81D-4608-B0DC-21DE11926DDA}"/>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1077610" y="2988371"/>
            <a:ext cx="1871273" cy="620639"/>
          </a:xfrm>
          <a:prstGeom prst="rect">
            <a:avLst/>
          </a:prstGeom>
        </p:spPr>
      </p:pic>
      <p:pic>
        <p:nvPicPr>
          <p:cNvPr id="34" name="Picture 33">
            <a:extLst>
              <a:ext uri="{FF2B5EF4-FFF2-40B4-BE49-F238E27FC236}">
                <a16:creationId xmlns:a16="http://schemas.microsoft.com/office/drawing/2014/main" id="{D471E107-6353-4982-AC4E-F0629F8BC326}"/>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671718" y="4211983"/>
            <a:ext cx="1886376" cy="1062659"/>
          </a:xfrm>
          <a:prstGeom prst="rect">
            <a:avLst/>
          </a:prstGeom>
        </p:spPr>
      </p:pic>
      <p:pic>
        <p:nvPicPr>
          <p:cNvPr id="36" name="Picture 35">
            <a:extLst>
              <a:ext uri="{FF2B5EF4-FFF2-40B4-BE49-F238E27FC236}">
                <a16:creationId xmlns:a16="http://schemas.microsoft.com/office/drawing/2014/main" id="{A83373A7-B9E2-4965-9679-DC6E0FEB7AC9}"/>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211333" y="5985786"/>
            <a:ext cx="2293522" cy="851008"/>
          </a:xfrm>
          <a:prstGeom prst="rect">
            <a:avLst/>
          </a:prstGeom>
        </p:spPr>
      </p:pic>
      <p:pic>
        <p:nvPicPr>
          <p:cNvPr id="38" name="Picture 37">
            <a:extLst>
              <a:ext uri="{FF2B5EF4-FFF2-40B4-BE49-F238E27FC236}">
                <a16:creationId xmlns:a16="http://schemas.microsoft.com/office/drawing/2014/main" id="{D7FACF2A-2BAF-48CE-BDC9-76408B629BB6}"/>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2224534" y="2355717"/>
            <a:ext cx="2528094" cy="479943"/>
          </a:xfrm>
          <a:prstGeom prst="rect">
            <a:avLst/>
          </a:prstGeom>
        </p:spPr>
      </p:pic>
    </p:spTree>
    <p:custDataLst>
      <p:tags r:id="rId1"/>
    </p:custDataLst>
    <p:extLst>
      <p:ext uri="{BB962C8B-B14F-4D97-AF65-F5344CB8AC3E}">
        <p14:creationId xmlns:p14="http://schemas.microsoft.com/office/powerpoint/2010/main" val="336463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34120-C5E2-43F1-B97D-1BD2C02D85D3}"/>
              </a:ext>
            </a:extLst>
          </p:cNvPr>
          <p:cNvSpPr>
            <a:spLocks noGrp="1"/>
          </p:cNvSpPr>
          <p:nvPr>
            <p:ph type="title"/>
          </p:nvPr>
        </p:nvSpPr>
        <p:spPr>
          <a:xfrm>
            <a:off x="720181" y="592655"/>
            <a:ext cx="13249472" cy="108158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p>
            <a:pPr defTabSz="1440461"/>
            <a:r>
              <a:rPr lang="en-US" sz="4800" dirty="0">
                <a:solidFill>
                  <a:srgbClr val="004F5A"/>
                </a:solidFill>
                <a:latin typeface="Century Gothic" pitchFamily="34" charset="0"/>
                <a:ea typeface="+mn-ea"/>
                <a:cs typeface="+mn-cs"/>
              </a:rPr>
              <a:t>Certification and Licensing of Capital Market Practitioners</a:t>
            </a:r>
          </a:p>
        </p:txBody>
      </p:sp>
      <p:sp>
        <p:nvSpPr>
          <p:cNvPr id="3" name="Content Placeholder 2">
            <a:extLst>
              <a:ext uri="{FF2B5EF4-FFF2-40B4-BE49-F238E27FC236}">
                <a16:creationId xmlns:a16="http://schemas.microsoft.com/office/drawing/2014/main" id="{BD46B379-D874-4D10-B762-74E5ADED9657}"/>
              </a:ext>
            </a:extLst>
          </p:cNvPr>
          <p:cNvSpPr>
            <a:spLocks noGrp="1"/>
          </p:cNvSpPr>
          <p:nvPr>
            <p:ph idx="1"/>
          </p:nvPr>
        </p:nvSpPr>
        <p:spPr>
          <a:xfrm>
            <a:off x="720181" y="2529742"/>
            <a:ext cx="7538715" cy="3928122"/>
          </a:xfrm>
        </p:spPr>
        <p:txBody>
          <a:bodyPr>
            <a:noAutofit/>
          </a:bodyPr>
          <a:lstStyle/>
          <a:p>
            <a:pPr marL="0" indent="0">
              <a:buNone/>
            </a:pPr>
            <a:r>
              <a:rPr lang="en-US" sz="2000" dirty="0">
                <a:solidFill>
                  <a:schemeClr val="tx1"/>
                </a:solidFill>
                <a:latin typeface="Century Gothic" panose="020B0502020202020204" pitchFamily="34" charset="0"/>
              </a:rPr>
              <a:t>As part of CMA’s endeavor to develop the securities sector in the State of Kuwait, practitioners in specified positions, in the capital markets sector will now be certified through the application of international qualification tests for registered employment positions of licensed persons. </a:t>
            </a:r>
          </a:p>
          <a:p>
            <a:pPr marL="0" indent="0">
              <a:buNone/>
            </a:pPr>
            <a:r>
              <a:rPr lang="en-US" sz="2000" dirty="0">
                <a:solidFill>
                  <a:schemeClr val="tx1"/>
                </a:solidFill>
                <a:latin typeface="Century Gothic" panose="020B0502020202020204" pitchFamily="34" charset="0"/>
              </a:rPr>
              <a:t>The introduction of a certification </a:t>
            </a:r>
            <a:r>
              <a:rPr lang="en-US" sz="2000" dirty="0" err="1">
                <a:solidFill>
                  <a:schemeClr val="tx1"/>
                </a:solidFill>
                <a:latin typeface="Century Gothic" panose="020B0502020202020204" pitchFamily="34" charset="0"/>
              </a:rPr>
              <a:t>programme</a:t>
            </a:r>
            <a:r>
              <a:rPr lang="en-US" sz="2000" dirty="0">
                <a:solidFill>
                  <a:schemeClr val="tx1"/>
                </a:solidFill>
                <a:latin typeface="Century Gothic" panose="020B0502020202020204" pitchFamily="34" charset="0"/>
              </a:rPr>
              <a:t> will ensure, that securities practitioners have the requisite knowledge and skill as Kuwait creates an attractive investment environment that acquires the confidence of investors.</a:t>
            </a:r>
          </a:p>
        </p:txBody>
      </p:sp>
      <p:pic>
        <p:nvPicPr>
          <p:cNvPr id="5" name="Picture 4" descr="A living room filled with furniture and a large window&#10;&#10;Description automatically generated">
            <a:extLst>
              <a:ext uri="{FF2B5EF4-FFF2-40B4-BE49-F238E27FC236}">
                <a16:creationId xmlns:a16="http://schemas.microsoft.com/office/drawing/2014/main" id="{68F7EC81-4388-4AA3-8010-3026683FDB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69052" y="2492350"/>
            <a:ext cx="5328592" cy="3406493"/>
          </a:xfrm>
          <a:prstGeom prst="rect">
            <a:avLst/>
          </a:prstGeom>
        </p:spPr>
      </p:pic>
    </p:spTree>
    <p:extLst>
      <p:ext uri="{BB962C8B-B14F-4D97-AF65-F5344CB8AC3E}">
        <p14:creationId xmlns:p14="http://schemas.microsoft.com/office/powerpoint/2010/main" val="1599267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D6A656-E508-41FA-996A-4EBF04FDBA7F}"/>
              </a:ext>
            </a:extLst>
          </p:cNvPr>
          <p:cNvSpPr>
            <a:spLocks noGrp="1"/>
          </p:cNvSpPr>
          <p:nvPr>
            <p:ph idx="1"/>
          </p:nvPr>
        </p:nvSpPr>
        <p:spPr>
          <a:xfrm>
            <a:off x="720180" y="1772451"/>
            <a:ext cx="7003736" cy="4611414"/>
          </a:xfrm>
        </p:spPr>
        <p:txBody>
          <a:bodyPr>
            <a:noAutofit/>
          </a:bodyPr>
          <a:lstStyle/>
          <a:p>
            <a:r>
              <a:rPr lang="en-US" sz="2400" dirty="0">
                <a:solidFill>
                  <a:schemeClr val="tx1"/>
                </a:solidFill>
                <a:latin typeface="Century Gothic" panose="020B0502020202020204" pitchFamily="34" charset="0"/>
              </a:rPr>
              <a:t>Raise the efficiency of market participants</a:t>
            </a:r>
          </a:p>
          <a:p>
            <a:r>
              <a:rPr lang="en-US" sz="2400" dirty="0" err="1">
                <a:solidFill>
                  <a:schemeClr val="tx1"/>
                </a:solidFill>
                <a:latin typeface="Century Gothic" panose="020B0502020202020204" pitchFamily="34" charset="0"/>
              </a:rPr>
              <a:t>Emphasise</a:t>
            </a:r>
            <a:r>
              <a:rPr lang="en-US" sz="2400" dirty="0">
                <a:solidFill>
                  <a:schemeClr val="tx1"/>
                </a:solidFill>
                <a:latin typeface="Century Gothic" panose="020B0502020202020204" pitchFamily="34" charset="0"/>
              </a:rPr>
              <a:t> the CMA’s role in keeping up with best international practice </a:t>
            </a:r>
          </a:p>
          <a:p>
            <a:r>
              <a:rPr lang="en-US" sz="2400" dirty="0">
                <a:solidFill>
                  <a:schemeClr val="tx1"/>
                </a:solidFill>
                <a:latin typeface="Century Gothic" panose="020B0502020202020204" pitchFamily="34" charset="0"/>
              </a:rPr>
              <a:t>Provide protection for practitioners in securities activities</a:t>
            </a:r>
          </a:p>
          <a:p>
            <a:r>
              <a:rPr lang="en-US" sz="2400" dirty="0">
                <a:solidFill>
                  <a:schemeClr val="tx1"/>
                </a:solidFill>
                <a:latin typeface="Century Gothic" panose="020B0502020202020204" pitchFamily="34" charset="0"/>
              </a:rPr>
              <a:t>Enable the CMA to achieve its strategic plan to develop the securities sector in the State of Kuwait</a:t>
            </a:r>
          </a:p>
          <a:p>
            <a:r>
              <a:rPr lang="en-US" sz="2400" dirty="0">
                <a:solidFill>
                  <a:schemeClr val="tx1"/>
                </a:solidFill>
                <a:latin typeface="Century Gothic" panose="020B0502020202020204" pitchFamily="34" charset="0"/>
              </a:rPr>
              <a:t>Diversify its investment instruments and promote the CMA to the rank of its counterparts in the global markets</a:t>
            </a:r>
          </a:p>
        </p:txBody>
      </p:sp>
      <p:pic>
        <p:nvPicPr>
          <p:cNvPr id="7" name="Picture 6" descr="A group of people sitting at a table in a room&#10;&#10;Description automatically generated">
            <a:extLst>
              <a:ext uri="{FF2B5EF4-FFF2-40B4-BE49-F238E27FC236}">
                <a16:creationId xmlns:a16="http://schemas.microsoft.com/office/drawing/2014/main" id="{3C0D1317-9FEE-4228-806C-B1FACC881E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2988" y="2059447"/>
            <a:ext cx="5909632" cy="4037421"/>
          </a:xfrm>
          <a:prstGeom prst="rect">
            <a:avLst/>
          </a:prstGeom>
        </p:spPr>
      </p:pic>
      <p:sp>
        <p:nvSpPr>
          <p:cNvPr id="2" name="Rectangle 1">
            <a:extLst>
              <a:ext uri="{FF2B5EF4-FFF2-40B4-BE49-F238E27FC236}">
                <a16:creationId xmlns:a16="http://schemas.microsoft.com/office/drawing/2014/main" id="{3EE4888A-5C36-45B5-B5D9-3D4C9C473802}"/>
              </a:ext>
            </a:extLst>
          </p:cNvPr>
          <p:cNvSpPr/>
          <p:nvPr/>
        </p:nvSpPr>
        <p:spPr>
          <a:xfrm>
            <a:off x="720180" y="450106"/>
            <a:ext cx="11530721"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p>
            <a:pPr defTabSz="1440461">
              <a:lnSpc>
                <a:spcPct val="90000"/>
              </a:lnSpc>
              <a:spcBef>
                <a:spcPct val="0"/>
              </a:spcBef>
            </a:pPr>
            <a:r>
              <a:rPr lang="en-US" sz="4800" dirty="0">
                <a:solidFill>
                  <a:srgbClr val="004F5A"/>
                </a:solidFill>
                <a:latin typeface="Century Gothic" pitchFamily="34" charset="0"/>
              </a:rPr>
              <a:t>The licensing of practitioners aims to </a:t>
            </a:r>
          </a:p>
        </p:txBody>
      </p:sp>
    </p:spTree>
    <p:extLst>
      <p:ext uri="{BB962C8B-B14F-4D97-AF65-F5344CB8AC3E}">
        <p14:creationId xmlns:p14="http://schemas.microsoft.com/office/powerpoint/2010/main" val="1403207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indoor, table, wall, man&#10;&#10;Description automatically generated">
            <a:extLst>
              <a:ext uri="{FF2B5EF4-FFF2-40B4-BE49-F238E27FC236}">
                <a16:creationId xmlns:a16="http://schemas.microsoft.com/office/drawing/2014/main" id="{255A2FF5-A0CD-4CC8-89EC-FCC5EE552223}"/>
              </a:ext>
            </a:extLst>
          </p:cNvPr>
          <p:cNvPicPr>
            <a:picLocks noChangeAspect="1"/>
          </p:cNvPicPr>
          <p:nvPr/>
        </p:nvPicPr>
        <p:blipFill rotWithShape="1">
          <a:blip r:embed="rId2">
            <a:extLst>
              <a:ext uri="{28A0092B-C50C-407E-A947-70E740481C1C}">
                <a14:useLocalDpi xmlns:a14="http://schemas.microsoft.com/office/drawing/2010/main" val="0"/>
              </a:ext>
            </a:extLst>
          </a:blip>
          <a:srcRect l="15224" t="7438" r="21529" b="4498"/>
          <a:stretch/>
        </p:blipFill>
        <p:spPr>
          <a:xfrm>
            <a:off x="6194130" y="0"/>
            <a:ext cx="8207670" cy="8101013"/>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5" name="Content Placeholder 2">
            <a:extLst>
              <a:ext uri="{FF2B5EF4-FFF2-40B4-BE49-F238E27FC236}">
                <a16:creationId xmlns:a16="http://schemas.microsoft.com/office/drawing/2014/main" id="{8467DA06-E237-4210-A127-F94BC700A778}"/>
              </a:ext>
            </a:extLst>
          </p:cNvPr>
          <p:cNvSpPr>
            <a:spLocks noGrp="1"/>
          </p:cNvSpPr>
          <p:nvPr>
            <p:ph idx="1"/>
          </p:nvPr>
        </p:nvSpPr>
        <p:spPr>
          <a:xfrm>
            <a:off x="792188" y="2898378"/>
            <a:ext cx="6211380" cy="2808312"/>
          </a:xfrm>
        </p:spPr>
        <p:txBody>
          <a:bodyPr vert="horz" lIns="91440" tIns="45720" rIns="91440" bIns="45720" rtlCol="0">
            <a:noAutofit/>
          </a:bodyPr>
          <a:lstStyle/>
          <a:p>
            <a:pPr marL="0" indent="0">
              <a:lnSpc>
                <a:spcPct val="100000"/>
              </a:lnSpc>
              <a:buNone/>
            </a:pPr>
            <a:r>
              <a:rPr lang="en-US" sz="3000" dirty="0">
                <a:solidFill>
                  <a:schemeClr val="tx1"/>
                </a:solidFill>
                <a:latin typeface="Century Gothic" panose="020B0502020202020204" pitchFamily="34" charset="0"/>
              </a:rPr>
              <a:t>The </a:t>
            </a:r>
            <a:r>
              <a:rPr lang="en-US" sz="3000" dirty="0" err="1">
                <a:solidFill>
                  <a:schemeClr val="tx1"/>
                </a:solidFill>
                <a:latin typeface="Century Gothic" panose="020B0502020202020204" pitchFamily="34" charset="0"/>
              </a:rPr>
              <a:t>programme</a:t>
            </a:r>
            <a:r>
              <a:rPr lang="en-US" sz="3000" dirty="0">
                <a:solidFill>
                  <a:schemeClr val="tx1"/>
                </a:solidFill>
                <a:latin typeface="Century Gothic" panose="020B0502020202020204" pitchFamily="34" charset="0"/>
              </a:rPr>
              <a:t> comprises a combination of the CISI’s existing international qualifications and a bespoke Kuwaiti qualification in both Arabic and English.</a:t>
            </a:r>
          </a:p>
        </p:txBody>
      </p:sp>
    </p:spTree>
    <p:extLst>
      <p:ext uri="{BB962C8B-B14F-4D97-AF65-F5344CB8AC3E}">
        <p14:creationId xmlns:p14="http://schemas.microsoft.com/office/powerpoint/2010/main" val="1309893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C5705CF-BF8D-4F0C-B676-B108BC504246}"/>
              </a:ext>
            </a:extLst>
          </p:cNvPr>
          <p:cNvSpPr/>
          <p:nvPr/>
        </p:nvSpPr>
        <p:spPr>
          <a:xfrm>
            <a:off x="4556070" y="2387432"/>
            <a:ext cx="2304307" cy="65941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Compliance Officer  </a:t>
            </a:r>
          </a:p>
        </p:txBody>
      </p:sp>
      <p:sp>
        <p:nvSpPr>
          <p:cNvPr id="14" name="Rectangle 13">
            <a:extLst>
              <a:ext uri="{FF2B5EF4-FFF2-40B4-BE49-F238E27FC236}">
                <a16:creationId xmlns:a16="http://schemas.microsoft.com/office/drawing/2014/main" id="{0BF93C17-D8EA-4450-AEEC-591F8E261C90}"/>
              </a:ext>
            </a:extLst>
          </p:cNvPr>
          <p:cNvSpPr/>
          <p:nvPr/>
        </p:nvSpPr>
        <p:spPr>
          <a:xfrm>
            <a:off x="11127186" y="2387340"/>
            <a:ext cx="2285870" cy="634214"/>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Sharia Audit Officer</a:t>
            </a:r>
          </a:p>
        </p:txBody>
      </p:sp>
      <p:sp>
        <p:nvSpPr>
          <p:cNvPr id="17" name="Rectangle 16">
            <a:extLst>
              <a:ext uri="{FF2B5EF4-FFF2-40B4-BE49-F238E27FC236}">
                <a16:creationId xmlns:a16="http://schemas.microsoft.com/office/drawing/2014/main" id="{3C3CE669-14FB-4BF8-85B8-617A900F6FED}"/>
              </a:ext>
            </a:extLst>
          </p:cNvPr>
          <p:cNvSpPr/>
          <p:nvPr/>
        </p:nvSpPr>
        <p:spPr>
          <a:xfrm>
            <a:off x="713622" y="2335054"/>
            <a:ext cx="3240360" cy="661453"/>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REGISTERED EMPLOYMENT POSITION</a:t>
            </a:r>
          </a:p>
        </p:txBody>
      </p:sp>
      <p:sp>
        <p:nvSpPr>
          <p:cNvPr id="21" name="Rectangle 20">
            <a:extLst>
              <a:ext uri="{FF2B5EF4-FFF2-40B4-BE49-F238E27FC236}">
                <a16:creationId xmlns:a16="http://schemas.microsoft.com/office/drawing/2014/main" id="{E886841B-280F-4B99-A80F-B6A06FD563D3}"/>
              </a:ext>
            </a:extLst>
          </p:cNvPr>
          <p:cNvSpPr/>
          <p:nvPr/>
        </p:nvSpPr>
        <p:spPr>
          <a:xfrm>
            <a:off x="713622" y="3377518"/>
            <a:ext cx="3240360" cy="564187"/>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TECHNICAL QUALIFICATION</a:t>
            </a:r>
          </a:p>
          <a:p>
            <a:pPr algn="ctr"/>
            <a:r>
              <a:rPr lang="en-US" sz="1200" b="1" i="1" dirty="0">
                <a:solidFill>
                  <a:schemeClr val="bg1"/>
                </a:solidFill>
                <a:latin typeface="Century Gothic" panose="020B0502020202020204" pitchFamily="34" charset="0"/>
              </a:rPr>
              <a:t>(MANDATORY)</a:t>
            </a:r>
            <a:endParaRPr lang="en-US" sz="1200" b="1" dirty="0">
              <a:solidFill>
                <a:schemeClr val="bg1"/>
              </a:solidFill>
            </a:endParaRPr>
          </a:p>
        </p:txBody>
      </p:sp>
      <p:sp>
        <p:nvSpPr>
          <p:cNvPr id="24" name="Rectangle 23">
            <a:extLst>
              <a:ext uri="{FF2B5EF4-FFF2-40B4-BE49-F238E27FC236}">
                <a16:creationId xmlns:a16="http://schemas.microsoft.com/office/drawing/2014/main" id="{62C5B721-405F-4A8B-9F3E-E5C2EADB21FA}"/>
              </a:ext>
            </a:extLst>
          </p:cNvPr>
          <p:cNvSpPr/>
          <p:nvPr/>
        </p:nvSpPr>
        <p:spPr>
          <a:xfrm>
            <a:off x="713622" y="4306255"/>
            <a:ext cx="3240360" cy="564187"/>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REGULATORY QUALIFICATION</a:t>
            </a:r>
          </a:p>
          <a:p>
            <a:pPr algn="ctr"/>
            <a:r>
              <a:rPr lang="en-US" sz="1200" b="1" i="1" dirty="0">
                <a:solidFill>
                  <a:schemeClr val="bg1"/>
                </a:solidFill>
                <a:latin typeface="Century Gothic" panose="020B0502020202020204" pitchFamily="34" charset="0"/>
              </a:rPr>
              <a:t>(MANDATORY)</a:t>
            </a:r>
          </a:p>
        </p:txBody>
      </p:sp>
      <p:sp>
        <p:nvSpPr>
          <p:cNvPr id="27" name="Rectangle 26">
            <a:extLst>
              <a:ext uri="{FF2B5EF4-FFF2-40B4-BE49-F238E27FC236}">
                <a16:creationId xmlns:a16="http://schemas.microsoft.com/office/drawing/2014/main" id="{D4C110C3-1652-4190-A738-A142F8354021}"/>
              </a:ext>
            </a:extLst>
          </p:cNvPr>
          <p:cNvSpPr/>
          <p:nvPr/>
        </p:nvSpPr>
        <p:spPr>
          <a:xfrm>
            <a:off x="713622" y="5193709"/>
            <a:ext cx="3240360" cy="661453"/>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SPECIALISED QUALIFICATION</a:t>
            </a:r>
          </a:p>
          <a:p>
            <a:pPr algn="ctr"/>
            <a:r>
              <a:rPr lang="en-US" sz="1200" b="1" i="1" dirty="0">
                <a:solidFill>
                  <a:schemeClr val="bg1"/>
                </a:solidFill>
                <a:latin typeface="Century Gothic" panose="020B0502020202020204" pitchFamily="34" charset="0"/>
              </a:rPr>
              <a:t>(OPTIONAL)</a:t>
            </a:r>
          </a:p>
        </p:txBody>
      </p:sp>
      <p:sp>
        <p:nvSpPr>
          <p:cNvPr id="30" name="Rectangle 29">
            <a:extLst>
              <a:ext uri="{FF2B5EF4-FFF2-40B4-BE49-F238E27FC236}">
                <a16:creationId xmlns:a16="http://schemas.microsoft.com/office/drawing/2014/main" id="{F2B35B87-CA0E-418F-9C70-9C5C9D3AB365}"/>
              </a:ext>
            </a:extLst>
          </p:cNvPr>
          <p:cNvSpPr/>
          <p:nvPr/>
        </p:nvSpPr>
        <p:spPr>
          <a:xfrm>
            <a:off x="713622" y="6177340"/>
            <a:ext cx="3240360" cy="504864"/>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AWARD</a:t>
            </a:r>
          </a:p>
        </p:txBody>
      </p:sp>
      <p:cxnSp>
        <p:nvCxnSpPr>
          <p:cNvPr id="48" name="Straight Connector 47">
            <a:extLst>
              <a:ext uri="{FF2B5EF4-FFF2-40B4-BE49-F238E27FC236}">
                <a16:creationId xmlns:a16="http://schemas.microsoft.com/office/drawing/2014/main" id="{FFEED383-C410-4FF5-8C75-0BE05B0C640D}"/>
              </a:ext>
            </a:extLst>
          </p:cNvPr>
          <p:cNvCxnSpPr>
            <a:cxnSpLocks/>
          </p:cNvCxnSpPr>
          <p:nvPr/>
        </p:nvCxnSpPr>
        <p:spPr>
          <a:xfrm>
            <a:off x="8804542" y="2038738"/>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6E0DB89-5DCD-495C-838D-D493A1CE9A1E}"/>
              </a:ext>
            </a:extLst>
          </p:cNvPr>
          <p:cNvCxnSpPr>
            <a:cxnSpLocks/>
          </p:cNvCxnSpPr>
          <p:nvPr/>
        </p:nvCxnSpPr>
        <p:spPr>
          <a:xfrm>
            <a:off x="8804542" y="3907350"/>
            <a:ext cx="0" cy="4311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0FC4B06-260C-4E6B-B194-4DBE7F8A07DC}"/>
              </a:ext>
            </a:extLst>
          </p:cNvPr>
          <p:cNvCxnSpPr>
            <a:cxnSpLocks/>
          </p:cNvCxnSpPr>
          <p:nvPr/>
        </p:nvCxnSpPr>
        <p:spPr>
          <a:xfrm>
            <a:off x="8804542" y="4862655"/>
            <a:ext cx="0" cy="4119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B28CD75-928F-443E-B88E-BF3A1B5A60F2}"/>
              </a:ext>
            </a:extLst>
          </p:cNvPr>
          <p:cNvCxnSpPr>
            <a:cxnSpLocks/>
          </p:cNvCxnSpPr>
          <p:nvPr/>
        </p:nvCxnSpPr>
        <p:spPr>
          <a:xfrm>
            <a:off x="8804542" y="5855162"/>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C1150EA-068A-416B-AFD7-AAD2683CFC5D}"/>
              </a:ext>
            </a:extLst>
          </p:cNvPr>
          <p:cNvCxnSpPr>
            <a:cxnSpLocks/>
          </p:cNvCxnSpPr>
          <p:nvPr/>
        </p:nvCxnSpPr>
        <p:spPr>
          <a:xfrm>
            <a:off x="8804542" y="3046850"/>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29C4611E-99E7-45C1-85C5-FBCE9E11E8D6}"/>
              </a:ext>
            </a:extLst>
          </p:cNvPr>
          <p:cNvSpPr/>
          <p:nvPr/>
        </p:nvSpPr>
        <p:spPr>
          <a:xfrm>
            <a:off x="7476221" y="5209101"/>
            <a:ext cx="2859004" cy="694229"/>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Risk in Financial Services</a:t>
            </a:r>
          </a:p>
        </p:txBody>
      </p:sp>
      <p:cxnSp>
        <p:nvCxnSpPr>
          <p:cNvPr id="61" name="Straight Connector 60">
            <a:extLst>
              <a:ext uri="{FF2B5EF4-FFF2-40B4-BE49-F238E27FC236}">
                <a16:creationId xmlns:a16="http://schemas.microsoft.com/office/drawing/2014/main" id="{239C5C83-7D13-4B57-9355-8936CF48C160}"/>
              </a:ext>
            </a:extLst>
          </p:cNvPr>
          <p:cNvCxnSpPr>
            <a:cxnSpLocks/>
          </p:cNvCxnSpPr>
          <p:nvPr/>
        </p:nvCxnSpPr>
        <p:spPr>
          <a:xfrm>
            <a:off x="5564182" y="2038738"/>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C359D-96A1-4F3B-A072-2F48E94A0089}"/>
              </a:ext>
            </a:extLst>
          </p:cNvPr>
          <p:cNvCxnSpPr>
            <a:cxnSpLocks/>
          </p:cNvCxnSpPr>
          <p:nvPr/>
        </p:nvCxnSpPr>
        <p:spPr>
          <a:xfrm>
            <a:off x="5564182" y="3907350"/>
            <a:ext cx="0" cy="4311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52ED1763-7705-4C4E-9DA7-7E1EC754068F}"/>
              </a:ext>
            </a:extLst>
          </p:cNvPr>
          <p:cNvCxnSpPr>
            <a:cxnSpLocks/>
          </p:cNvCxnSpPr>
          <p:nvPr/>
        </p:nvCxnSpPr>
        <p:spPr>
          <a:xfrm>
            <a:off x="5564182" y="4862655"/>
            <a:ext cx="0" cy="4119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EEB914F-5004-4297-ADC5-3FB657CD99D2}"/>
              </a:ext>
            </a:extLst>
          </p:cNvPr>
          <p:cNvCxnSpPr>
            <a:cxnSpLocks/>
          </p:cNvCxnSpPr>
          <p:nvPr/>
        </p:nvCxnSpPr>
        <p:spPr>
          <a:xfrm>
            <a:off x="5564182" y="5855162"/>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82F16B5-358C-4862-A253-8801E2AE935F}"/>
              </a:ext>
            </a:extLst>
          </p:cNvPr>
          <p:cNvCxnSpPr>
            <a:cxnSpLocks/>
          </p:cNvCxnSpPr>
          <p:nvPr/>
        </p:nvCxnSpPr>
        <p:spPr>
          <a:xfrm>
            <a:off x="5564182" y="3046850"/>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A6BA5C5-8212-497D-92DD-95FEB82CA8EA}"/>
              </a:ext>
            </a:extLst>
          </p:cNvPr>
          <p:cNvCxnSpPr>
            <a:cxnSpLocks/>
          </p:cNvCxnSpPr>
          <p:nvPr/>
        </p:nvCxnSpPr>
        <p:spPr>
          <a:xfrm>
            <a:off x="12188918" y="2038738"/>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8240988-989B-48B6-B20E-5497A7515437}"/>
              </a:ext>
            </a:extLst>
          </p:cNvPr>
          <p:cNvCxnSpPr>
            <a:cxnSpLocks/>
          </p:cNvCxnSpPr>
          <p:nvPr/>
        </p:nvCxnSpPr>
        <p:spPr>
          <a:xfrm>
            <a:off x="12188918" y="3907350"/>
            <a:ext cx="0" cy="4311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935A69D-4F95-4E29-80DA-7E5A8CEA7989}"/>
              </a:ext>
            </a:extLst>
          </p:cNvPr>
          <p:cNvCxnSpPr>
            <a:cxnSpLocks/>
          </p:cNvCxnSpPr>
          <p:nvPr/>
        </p:nvCxnSpPr>
        <p:spPr>
          <a:xfrm>
            <a:off x="12188918" y="4862655"/>
            <a:ext cx="0" cy="4119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80AF502-0995-4AFA-9F50-3D174A8F3119}"/>
              </a:ext>
            </a:extLst>
          </p:cNvPr>
          <p:cNvCxnSpPr>
            <a:cxnSpLocks/>
          </p:cNvCxnSpPr>
          <p:nvPr/>
        </p:nvCxnSpPr>
        <p:spPr>
          <a:xfrm>
            <a:off x="12188918" y="5855162"/>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A2C71FF-EEA8-4E2F-A829-8DE16F596227}"/>
              </a:ext>
            </a:extLst>
          </p:cNvPr>
          <p:cNvCxnSpPr>
            <a:cxnSpLocks/>
          </p:cNvCxnSpPr>
          <p:nvPr/>
        </p:nvCxnSpPr>
        <p:spPr>
          <a:xfrm>
            <a:off x="12188918" y="3046850"/>
            <a:ext cx="0" cy="355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90F9275-85B6-4700-BB02-52606997C4E7}"/>
              </a:ext>
            </a:extLst>
          </p:cNvPr>
          <p:cNvSpPr/>
          <p:nvPr/>
        </p:nvSpPr>
        <p:spPr>
          <a:xfrm>
            <a:off x="11117967" y="5220586"/>
            <a:ext cx="2304307" cy="694230"/>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Islamic Finance Qualification</a:t>
            </a:r>
          </a:p>
        </p:txBody>
      </p:sp>
      <p:sp>
        <p:nvSpPr>
          <p:cNvPr id="72" name="Rectangle 71">
            <a:extLst>
              <a:ext uri="{FF2B5EF4-FFF2-40B4-BE49-F238E27FC236}">
                <a16:creationId xmlns:a16="http://schemas.microsoft.com/office/drawing/2014/main" id="{19B5AF8D-A9A8-4AAA-A31C-CF48A7F098FF}"/>
              </a:ext>
            </a:extLst>
          </p:cNvPr>
          <p:cNvSpPr/>
          <p:nvPr/>
        </p:nvSpPr>
        <p:spPr>
          <a:xfrm>
            <a:off x="11108798" y="3384399"/>
            <a:ext cx="2285870" cy="56418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Fundamentals of Islamic Banking &amp; Finance</a:t>
            </a:r>
          </a:p>
        </p:txBody>
      </p:sp>
      <p:sp>
        <p:nvSpPr>
          <p:cNvPr id="73" name="Rectangle 72">
            <a:extLst>
              <a:ext uri="{FF2B5EF4-FFF2-40B4-BE49-F238E27FC236}">
                <a16:creationId xmlns:a16="http://schemas.microsoft.com/office/drawing/2014/main" id="{1CCF05A6-9129-4864-B56B-3C19BA8308A9}"/>
              </a:ext>
            </a:extLst>
          </p:cNvPr>
          <p:cNvSpPr/>
          <p:nvPr/>
        </p:nvSpPr>
        <p:spPr>
          <a:xfrm>
            <a:off x="4556070" y="3384401"/>
            <a:ext cx="5779154" cy="564186"/>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International Introduction to Securities &amp; Investment</a:t>
            </a:r>
          </a:p>
        </p:txBody>
      </p:sp>
      <p:sp>
        <p:nvSpPr>
          <p:cNvPr id="74" name="Rectangle 73">
            <a:extLst>
              <a:ext uri="{FF2B5EF4-FFF2-40B4-BE49-F238E27FC236}">
                <a16:creationId xmlns:a16="http://schemas.microsoft.com/office/drawing/2014/main" id="{03E7B489-3088-4A16-A1A3-C49B61CFAB3A}"/>
              </a:ext>
            </a:extLst>
          </p:cNvPr>
          <p:cNvSpPr/>
          <p:nvPr/>
        </p:nvSpPr>
        <p:spPr>
          <a:xfrm>
            <a:off x="4556019" y="5209101"/>
            <a:ext cx="2304307" cy="65941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Global Financial Compliance</a:t>
            </a:r>
          </a:p>
        </p:txBody>
      </p:sp>
      <p:sp>
        <p:nvSpPr>
          <p:cNvPr id="76" name="TextBox 75">
            <a:extLst>
              <a:ext uri="{FF2B5EF4-FFF2-40B4-BE49-F238E27FC236}">
                <a16:creationId xmlns:a16="http://schemas.microsoft.com/office/drawing/2014/main" id="{34DE7184-1F01-4F91-BF5F-2BEF81017565}"/>
              </a:ext>
            </a:extLst>
          </p:cNvPr>
          <p:cNvSpPr txBox="1"/>
          <p:nvPr/>
        </p:nvSpPr>
        <p:spPr>
          <a:xfrm>
            <a:off x="407463" y="423344"/>
            <a:ext cx="13893420" cy="707886"/>
          </a:xfrm>
          <a:prstGeom prst="rect">
            <a:avLst/>
          </a:prstGeom>
          <a:noFill/>
        </p:spPr>
        <p:txBody>
          <a:bodyPr wrap="square" rtlCol="0">
            <a:spAutoFit/>
          </a:bodyPr>
          <a:lstStyle/>
          <a:p>
            <a:r>
              <a:rPr lang="en-US" sz="4000" dirty="0">
                <a:solidFill>
                  <a:srgbClr val="004F5A"/>
                </a:solidFill>
                <a:latin typeface="Century Gothic" pitchFamily="34" charset="0"/>
              </a:rPr>
              <a:t>CMA and CISI Professional Qualifications </a:t>
            </a:r>
            <a:r>
              <a:rPr lang="en-US" sz="4000" dirty="0" err="1">
                <a:solidFill>
                  <a:srgbClr val="004F5A"/>
                </a:solidFill>
                <a:latin typeface="Century Gothic" pitchFamily="34" charset="0"/>
              </a:rPr>
              <a:t>Programme</a:t>
            </a:r>
            <a:endParaRPr lang="en-US" sz="4000" dirty="0">
              <a:solidFill>
                <a:srgbClr val="004F5A"/>
              </a:solidFill>
              <a:latin typeface="Century Gothic" pitchFamily="34" charset="0"/>
            </a:endParaRPr>
          </a:p>
        </p:txBody>
      </p:sp>
      <p:sp>
        <p:nvSpPr>
          <p:cNvPr id="77" name="Rectangle 76">
            <a:extLst>
              <a:ext uri="{FF2B5EF4-FFF2-40B4-BE49-F238E27FC236}">
                <a16:creationId xmlns:a16="http://schemas.microsoft.com/office/drawing/2014/main" id="{FF9A9660-D8AD-4201-B636-B93EEF1ECAFD}"/>
              </a:ext>
            </a:extLst>
          </p:cNvPr>
          <p:cNvSpPr/>
          <p:nvPr/>
        </p:nvSpPr>
        <p:spPr>
          <a:xfrm>
            <a:off x="4556070" y="6153457"/>
            <a:ext cx="8909526" cy="551522"/>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CISI/KCMA Professional Qualifications </a:t>
            </a:r>
            <a:r>
              <a:rPr lang="en-US" sz="1200" b="1" dirty="0" err="1">
                <a:solidFill>
                  <a:schemeClr val="tx1"/>
                </a:solidFill>
                <a:latin typeface="Century Gothic" panose="020B0502020202020204" pitchFamily="34" charset="0"/>
              </a:rPr>
              <a:t>Programme</a:t>
            </a:r>
            <a:r>
              <a:rPr lang="en-US" sz="1200" b="1" dirty="0">
                <a:solidFill>
                  <a:schemeClr val="tx1"/>
                </a:solidFill>
                <a:latin typeface="Century Gothic" panose="020B0502020202020204" pitchFamily="34" charset="0"/>
              </a:rPr>
              <a:t> Award</a:t>
            </a:r>
          </a:p>
        </p:txBody>
      </p:sp>
      <p:sp>
        <p:nvSpPr>
          <p:cNvPr id="78" name="Rectangle 77">
            <a:extLst>
              <a:ext uri="{FF2B5EF4-FFF2-40B4-BE49-F238E27FC236}">
                <a16:creationId xmlns:a16="http://schemas.microsoft.com/office/drawing/2014/main" id="{835178C9-10F7-405C-AE38-DA664EBDB88C}"/>
              </a:ext>
            </a:extLst>
          </p:cNvPr>
          <p:cNvSpPr/>
          <p:nvPr/>
        </p:nvSpPr>
        <p:spPr>
          <a:xfrm>
            <a:off x="4556069" y="4311133"/>
            <a:ext cx="8856985" cy="551522"/>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Kuwait CMA Rules &amp; Regulations</a:t>
            </a:r>
          </a:p>
        </p:txBody>
      </p:sp>
      <p:sp>
        <p:nvSpPr>
          <p:cNvPr id="79" name="Rectangle 78">
            <a:extLst>
              <a:ext uri="{FF2B5EF4-FFF2-40B4-BE49-F238E27FC236}">
                <a16:creationId xmlns:a16="http://schemas.microsoft.com/office/drawing/2014/main" id="{26B73F97-1E68-4A5D-9F0B-E1CB6C79D248}"/>
              </a:ext>
            </a:extLst>
          </p:cNvPr>
          <p:cNvSpPr/>
          <p:nvPr/>
        </p:nvSpPr>
        <p:spPr>
          <a:xfrm>
            <a:off x="7463355" y="2378343"/>
            <a:ext cx="2871870" cy="634214"/>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Risk Management Officer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Internal Audit Officer</a:t>
            </a:r>
          </a:p>
          <a:p>
            <a:pPr algn="ctr"/>
            <a:endParaRPr lang="en-US" sz="1200" b="1" dirty="0"/>
          </a:p>
        </p:txBody>
      </p:sp>
      <p:sp>
        <p:nvSpPr>
          <p:cNvPr id="80" name="Rectangle 79">
            <a:extLst>
              <a:ext uri="{FF2B5EF4-FFF2-40B4-BE49-F238E27FC236}">
                <a16:creationId xmlns:a16="http://schemas.microsoft.com/office/drawing/2014/main" id="{E9194A66-2608-4097-B661-082C5273F966}"/>
              </a:ext>
            </a:extLst>
          </p:cNvPr>
          <p:cNvSpPr/>
          <p:nvPr/>
        </p:nvSpPr>
        <p:spPr>
          <a:xfrm>
            <a:off x="4556070" y="1669325"/>
            <a:ext cx="8875370" cy="36495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Century Gothic" panose="020B0502020202020204" pitchFamily="34" charset="0"/>
            </a:endParaRP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Responsible Officers </a:t>
            </a:r>
          </a:p>
          <a:p>
            <a:pPr algn="ctr"/>
            <a:endParaRPr lang="en-US" sz="2000" b="1" dirty="0"/>
          </a:p>
        </p:txBody>
      </p:sp>
    </p:spTree>
    <p:extLst>
      <p:ext uri="{BB962C8B-B14F-4D97-AF65-F5344CB8AC3E}">
        <p14:creationId xmlns:p14="http://schemas.microsoft.com/office/powerpoint/2010/main" val="4076993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2BF1D3-0604-4BA6-91B5-CB398308932A}"/>
              </a:ext>
            </a:extLst>
          </p:cNvPr>
          <p:cNvSpPr/>
          <p:nvPr/>
        </p:nvSpPr>
        <p:spPr>
          <a:xfrm>
            <a:off x="357741" y="1071773"/>
            <a:ext cx="2304307" cy="2095024"/>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REGISTERED EMPLOYMENT POSITION</a:t>
            </a:r>
          </a:p>
        </p:txBody>
      </p:sp>
      <p:sp>
        <p:nvSpPr>
          <p:cNvPr id="5" name="Rectangle 4">
            <a:extLst>
              <a:ext uri="{FF2B5EF4-FFF2-40B4-BE49-F238E27FC236}">
                <a16:creationId xmlns:a16="http://schemas.microsoft.com/office/drawing/2014/main" id="{B7F48535-7A55-48CC-A647-8B5C7F612CBD}"/>
              </a:ext>
            </a:extLst>
          </p:cNvPr>
          <p:cNvSpPr/>
          <p:nvPr/>
        </p:nvSpPr>
        <p:spPr>
          <a:xfrm>
            <a:off x="357741" y="3454828"/>
            <a:ext cx="2330268" cy="858876"/>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TECHNICAL QUALIFICATION</a:t>
            </a:r>
          </a:p>
          <a:p>
            <a:pPr algn="ctr"/>
            <a:r>
              <a:rPr lang="en-US" sz="1200" b="1" i="1" dirty="0">
                <a:solidFill>
                  <a:schemeClr val="bg1"/>
                </a:solidFill>
                <a:latin typeface="Century Gothic" panose="020B0502020202020204" pitchFamily="34" charset="0"/>
              </a:rPr>
              <a:t>(MANDATORY)</a:t>
            </a:r>
            <a:endParaRPr lang="en-US" sz="1200" b="1" dirty="0">
              <a:solidFill>
                <a:schemeClr val="bg1"/>
              </a:solidFill>
            </a:endParaRPr>
          </a:p>
        </p:txBody>
      </p:sp>
      <p:sp>
        <p:nvSpPr>
          <p:cNvPr id="6" name="Rectangle 5">
            <a:extLst>
              <a:ext uri="{FF2B5EF4-FFF2-40B4-BE49-F238E27FC236}">
                <a16:creationId xmlns:a16="http://schemas.microsoft.com/office/drawing/2014/main" id="{039092E5-6560-47D6-85B0-614F0F44BE6B}"/>
              </a:ext>
            </a:extLst>
          </p:cNvPr>
          <p:cNvSpPr/>
          <p:nvPr/>
        </p:nvSpPr>
        <p:spPr>
          <a:xfrm>
            <a:off x="365396" y="4579725"/>
            <a:ext cx="2330268" cy="603295"/>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REGULATORY QUALIFICATION</a:t>
            </a:r>
          </a:p>
          <a:p>
            <a:pPr algn="ctr"/>
            <a:r>
              <a:rPr lang="en-US" sz="1200" b="1" i="1" dirty="0">
                <a:solidFill>
                  <a:schemeClr val="bg1"/>
                </a:solidFill>
                <a:latin typeface="Century Gothic" panose="020B0502020202020204" pitchFamily="34" charset="0"/>
              </a:rPr>
              <a:t>(MANDATORY)</a:t>
            </a:r>
          </a:p>
        </p:txBody>
      </p:sp>
      <p:sp>
        <p:nvSpPr>
          <p:cNvPr id="7" name="Rectangle 6">
            <a:extLst>
              <a:ext uri="{FF2B5EF4-FFF2-40B4-BE49-F238E27FC236}">
                <a16:creationId xmlns:a16="http://schemas.microsoft.com/office/drawing/2014/main" id="{682EA574-0DD6-409F-B41A-7187EFAE0431}"/>
              </a:ext>
            </a:extLst>
          </p:cNvPr>
          <p:cNvSpPr/>
          <p:nvPr/>
        </p:nvSpPr>
        <p:spPr>
          <a:xfrm>
            <a:off x="357741" y="5454023"/>
            <a:ext cx="2304307" cy="737109"/>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SPECIALISED QUALIFICATION</a:t>
            </a:r>
          </a:p>
          <a:p>
            <a:pPr algn="ctr"/>
            <a:r>
              <a:rPr lang="en-US" sz="1200" b="1" i="1" dirty="0">
                <a:solidFill>
                  <a:schemeClr val="bg1"/>
                </a:solidFill>
                <a:latin typeface="Century Gothic" panose="020B0502020202020204" pitchFamily="34" charset="0"/>
              </a:rPr>
              <a:t>(OPTIONAL)</a:t>
            </a:r>
          </a:p>
        </p:txBody>
      </p:sp>
      <p:sp>
        <p:nvSpPr>
          <p:cNvPr id="8" name="Rectangle 7">
            <a:extLst>
              <a:ext uri="{FF2B5EF4-FFF2-40B4-BE49-F238E27FC236}">
                <a16:creationId xmlns:a16="http://schemas.microsoft.com/office/drawing/2014/main" id="{62DF7E5E-35F6-4A7E-91D4-E4BADB0EB229}"/>
              </a:ext>
            </a:extLst>
          </p:cNvPr>
          <p:cNvSpPr/>
          <p:nvPr/>
        </p:nvSpPr>
        <p:spPr>
          <a:xfrm>
            <a:off x="360777" y="6468975"/>
            <a:ext cx="2298233" cy="389843"/>
          </a:xfrm>
          <a:prstGeom prst="rect">
            <a:avLst/>
          </a:prstGeom>
          <a:solidFill>
            <a:srgbClr val="9C8B6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Century Gothic" panose="020B0502020202020204" pitchFamily="34" charset="0"/>
              </a:rPr>
              <a:t>AWARD</a:t>
            </a:r>
          </a:p>
        </p:txBody>
      </p:sp>
      <p:sp>
        <p:nvSpPr>
          <p:cNvPr id="9" name="Rectangle 8">
            <a:extLst>
              <a:ext uri="{FF2B5EF4-FFF2-40B4-BE49-F238E27FC236}">
                <a16:creationId xmlns:a16="http://schemas.microsoft.com/office/drawing/2014/main" id="{2BE271FA-EAC1-4229-BA19-745C726EFDC9}"/>
              </a:ext>
            </a:extLst>
          </p:cNvPr>
          <p:cNvSpPr/>
          <p:nvPr/>
        </p:nvSpPr>
        <p:spPr>
          <a:xfrm>
            <a:off x="3723463" y="306089"/>
            <a:ext cx="10318195" cy="374105"/>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latin typeface="Century Gothic" panose="020B0502020202020204" pitchFamily="34" charset="0"/>
            </a:endParaRPr>
          </a:p>
          <a:p>
            <a:pPr algn="ctr"/>
            <a:endParaRPr lang="en-US" sz="1400" b="1" dirty="0">
              <a:solidFill>
                <a:schemeClr val="tx1"/>
              </a:solidFill>
              <a:latin typeface="Century Gothic" panose="020B0502020202020204" pitchFamily="34" charset="0"/>
            </a:endParaRPr>
          </a:p>
          <a:p>
            <a:pPr algn="ctr"/>
            <a:r>
              <a:rPr lang="en-US" sz="1400" b="1" dirty="0">
                <a:solidFill>
                  <a:schemeClr val="tx1"/>
                </a:solidFill>
                <a:latin typeface="Century Gothic" panose="020B0502020202020204" pitchFamily="34" charset="0"/>
              </a:rPr>
              <a:t>Securities Activities Representatives</a:t>
            </a:r>
          </a:p>
          <a:p>
            <a:pPr algn="ctr"/>
            <a:endParaRPr lang="en-US" sz="2400" b="1" dirty="0"/>
          </a:p>
        </p:txBody>
      </p:sp>
      <p:sp>
        <p:nvSpPr>
          <p:cNvPr id="12" name="Rectangle 11">
            <a:extLst>
              <a:ext uri="{FF2B5EF4-FFF2-40B4-BE49-F238E27FC236}">
                <a16:creationId xmlns:a16="http://schemas.microsoft.com/office/drawing/2014/main" id="{B114FA5E-E5AD-44B2-999F-0D895B3F1ADC}"/>
              </a:ext>
            </a:extLst>
          </p:cNvPr>
          <p:cNvSpPr/>
          <p:nvPr/>
        </p:nvSpPr>
        <p:spPr>
          <a:xfrm>
            <a:off x="6255096" y="1057333"/>
            <a:ext cx="2736456" cy="210946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Investment Advisor</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Investment Portfolio Manager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Collective Investment Scheme Manager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Investment Controller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Valuation of Assets</a:t>
            </a:r>
          </a:p>
        </p:txBody>
      </p:sp>
      <p:sp>
        <p:nvSpPr>
          <p:cNvPr id="14" name="Rectangle 13">
            <a:extLst>
              <a:ext uri="{FF2B5EF4-FFF2-40B4-BE49-F238E27FC236}">
                <a16:creationId xmlns:a16="http://schemas.microsoft.com/office/drawing/2014/main" id="{ED411D98-B8E4-45CE-8881-6DF8C620D08B}"/>
              </a:ext>
            </a:extLst>
          </p:cNvPr>
          <p:cNvSpPr/>
          <p:nvPr/>
        </p:nvSpPr>
        <p:spPr>
          <a:xfrm>
            <a:off x="11060220" y="1071772"/>
            <a:ext cx="1328626" cy="210946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Market Maker</a:t>
            </a:r>
          </a:p>
        </p:txBody>
      </p:sp>
      <p:cxnSp>
        <p:nvCxnSpPr>
          <p:cNvPr id="28" name="Straight Connector 27">
            <a:extLst>
              <a:ext uri="{FF2B5EF4-FFF2-40B4-BE49-F238E27FC236}">
                <a16:creationId xmlns:a16="http://schemas.microsoft.com/office/drawing/2014/main" id="{DD28FCA2-EDB7-4400-9E55-A64D7E1134D3}"/>
              </a:ext>
            </a:extLst>
          </p:cNvPr>
          <p:cNvCxnSpPr/>
          <p:nvPr/>
        </p:nvCxnSpPr>
        <p:spPr>
          <a:xfrm>
            <a:off x="4536604" y="669158"/>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B64740B-633B-4AF5-A5AD-84CE73568418}"/>
              </a:ext>
            </a:extLst>
          </p:cNvPr>
          <p:cNvCxnSpPr/>
          <p:nvPr/>
        </p:nvCxnSpPr>
        <p:spPr>
          <a:xfrm>
            <a:off x="4536604" y="3130695"/>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DDCB040-B6C2-4E13-8B0E-AC46F808ABAD}"/>
              </a:ext>
            </a:extLst>
          </p:cNvPr>
          <p:cNvCxnSpPr/>
          <p:nvPr/>
        </p:nvCxnSpPr>
        <p:spPr>
          <a:xfrm>
            <a:off x="4536604" y="4225219"/>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A26482F-38C3-4AFE-A004-FA225566B621}"/>
              </a:ext>
            </a:extLst>
          </p:cNvPr>
          <p:cNvCxnSpPr/>
          <p:nvPr/>
        </p:nvCxnSpPr>
        <p:spPr>
          <a:xfrm>
            <a:off x="4536604" y="5113046"/>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EC1C410-DC3F-41B9-A615-84018D86FCC3}"/>
              </a:ext>
            </a:extLst>
          </p:cNvPr>
          <p:cNvCxnSpPr/>
          <p:nvPr/>
        </p:nvCxnSpPr>
        <p:spPr>
          <a:xfrm>
            <a:off x="4536604" y="6106276"/>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DB449337-F6E9-4E55-8AE6-391E4E03267A}"/>
              </a:ext>
            </a:extLst>
          </p:cNvPr>
          <p:cNvSpPr/>
          <p:nvPr/>
        </p:nvSpPr>
        <p:spPr>
          <a:xfrm>
            <a:off x="3170341" y="1031857"/>
            <a:ext cx="2883368" cy="2134939"/>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Securities Broker Registered in Securities Exchange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Securities Broker not Registered in Securities Exchange </a:t>
            </a:r>
          </a:p>
          <a:p>
            <a:pPr algn="ctr"/>
            <a:endParaRPr lang="en-US" sz="1200" b="1" dirty="0">
              <a:solidFill>
                <a:schemeClr val="tx1"/>
              </a:solidFill>
              <a:latin typeface="Century Gothic" panose="020B0502020202020204" pitchFamily="34" charset="0"/>
            </a:endParaRPr>
          </a:p>
          <a:p>
            <a:pPr algn="ctr"/>
            <a:r>
              <a:rPr lang="en-US" sz="1200" b="1" dirty="0">
                <a:solidFill>
                  <a:schemeClr val="tx1"/>
                </a:solidFill>
                <a:latin typeface="Century Gothic" panose="020B0502020202020204" pitchFamily="34" charset="0"/>
              </a:rPr>
              <a:t>Qualified Securities Broker Registered with an Exchange</a:t>
            </a:r>
          </a:p>
        </p:txBody>
      </p:sp>
      <p:sp>
        <p:nvSpPr>
          <p:cNvPr id="35" name="Rectangle 34">
            <a:extLst>
              <a:ext uri="{FF2B5EF4-FFF2-40B4-BE49-F238E27FC236}">
                <a16:creationId xmlns:a16="http://schemas.microsoft.com/office/drawing/2014/main" id="{1FBC66CA-8772-4BA4-AA82-AD07CBE2CF2F}"/>
              </a:ext>
            </a:extLst>
          </p:cNvPr>
          <p:cNvSpPr/>
          <p:nvPr/>
        </p:nvSpPr>
        <p:spPr>
          <a:xfrm>
            <a:off x="3170341" y="3493394"/>
            <a:ext cx="2883368" cy="825530"/>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Fundamentals of Financial Services/ </a:t>
            </a:r>
            <a:r>
              <a:rPr lang="en-US" sz="1200" b="1" dirty="0">
                <a:solidFill>
                  <a:srgbClr val="F6F1E6"/>
                </a:solidFill>
                <a:latin typeface="Century Gothic" panose="020B0502020202020204" pitchFamily="34" charset="0"/>
              </a:rPr>
              <a:t>Fundamentals of Islamic Banking &amp; Finance</a:t>
            </a:r>
          </a:p>
        </p:txBody>
      </p:sp>
      <p:sp>
        <p:nvSpPr>
          <p:cNvPr id="37" name="Rectangle 36">
            <a:extLst>
              <a:ext uri="{FF2B5EF4-FFF2-40B4-BE49-F238E27FC236}">
                <a16:creationId xmlns:a16="http://schemas.microsoft.com/office/drawing/2014/main" id="{7824D8CC-56F9-4E0A-A542-748FAFBF906F}"/>
              </a:ext>
            </a:extLst>
          </p:cNvPr>
          <p:cNvSpPr/>
          <p:nvPr/>
        </p:nvSpPr>
        <p:spPr>
          <a:xfrm>
            <a:off x="3187169" y="5475745"/>
            <a:ext cx="2905251" cy="71538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Securities</a:t>
            </a:r>
          </a:p>
        </p:txBody>
      </p:sp>
      <p:cxnSp>
        <p:nvCxnSpPr>
          <p:cNvPr id="39" name="Straight Connector 38">
            <a:extLst>
              <a:ext uri="{FF2B5EF4-FFF2-40B4-BE49-F238E27FC236}">
                <a16:creationId xmlns:a16="http://schemas.microsoft.com/office/drawing/2014/main" id="{70F1E891-65EA-49E2-9573-22D1B25BA8AE}"/>
              </a:ext>
            </a:extLst>
          </p:cNvPr>
          <p:cNvCxnSpPr/>
          <p:nvPr/>
        </p:nvCxnSpPr>
        <p:spPr>
          <a:xfrm>
            <a:off x="7632948" y="694634"/>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8393549-6348-44FB-A3B1-45BCD8E0F235}"/>
              </a:ext>
            </a:extLst>
          </p:cNvPr>
          <p:cNvCxnSpPr/>
          <p:nvPr/>
        </p:nvCxnSpPr>
        <p:spPr>
          <a:xfrm>
            <a:off x="7632948" y="3156171"/>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7471053-9239-4267-8C08-C2C55C9EC357}"/>
              </a:ext>
            </a:extLst>
          </p:cNvPr>
          <p:cNvCxnSpPr/>
          <p:nvPr/>
        </p:nvCxnSpPr>
        <p:spPr>
          <a:xfrm>
            <a:off x="7632948" y="4250695"/>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CE4F4EA-1EA2-4DBA-90FE-153A0F3A488F}"/>
              </a:ext>
            </a:extLst>
          </p:cNvPr>
          <p:cNvCxnSpPr/>
          <p:nvPr/>
        </p:nvCxnSpPr>
        <p:spPr>
          <a:xfrm>
            <a:off x="7632948" y="513852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E214625-8239-4679-9666-D4C69A84005B}"/>
              </a:ext>
            </a:extLst>
          </p:cNvPr>
          <p:cNvCxnSpPr/>
          <p:nvPr/>
        </p:nvCxnSpPr>
        <p:spPr>
          <a:xfrm>
            <a:off x="7632948" y="613175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D218DFB-8744-4221-88BD-3F39A5F7C462}"/>
              </a:ext>
            </a:extLst>
          </p:cNvPr>
          <p:cNvCxnSpPr/>
          <p:nvPr/>
        </p:nvCxnSpPr>
        <p:spPr>
          <a:xfrm>
            <a:off x="10009212" y="669158"/>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7301D09-38CA-483B-A971-DB00827ACEFA}"/>
              </a:ext>
            </a:extLst>
          </p:cNvPr>
          <p:cNvCxnSpPr/>
          <p:nvPr/>
        </p:nvCxnSpPr>
        <p:spPr>
          <a:xfrm>
            <a:off x="10009212" y="3130695"/>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47F6E9F-5B11-4298-909E-5422E14E6649}"/>
              </a:ext>
            </a:extLst>
          </p:cNvPr>
          <p:cNvCxnSpPr/>
          <p:nvPr/>
        </p:nvCxnSpPr>
        <p:spPr>
          <a:xfrm>
            <a:off x="10009212" y="4225219"/>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08F9DA4-76D8-4F6C-B8F2-33CCE60EFF1F}"/>
              </a:ext>
            </a:extLst>
          </p:cNvPr>
          <p:cNvCxnSpPr/>
          <p:nvPr/>
        </p:nvCxnSpPr>
        <p:spPr>
          <a:xfrm>
            <a:off x="10009212" y="5113046"/>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08E46A4-FB77-497A-AADD-B0BFF4068626}"/>
              </a:ext>
            </a:extLst>
          </p:cNvPr>
          <p:cNvCxnSpPr/>
          <p:nvPr/>
        </p:nvCxnSpPr>
        <p:spPr>
          <a:xfrm>
            <a:off x="10009212" y="6106276"/>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7FDFD93-8BD8-47E9-BAC6-44A6AF5BEB16}"/>
              </a:ext>
            </a:extLst>
          </p:cNvPr>
          <p:cNvCxnSpPr/>
          <p:nvPr/>
        </p:nvCxnSpPr>
        <p:spPr>
          <a:xfrm>
            <a:off x="11665396" y="694634"/>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34D335B-F58C-46B0-B5B4-9E24BDD7A42A}"/>
              </a:ext>
            </a:extLst>
          </p:cNvPr>
          <p:cNvCxnSpPr/>
          <p:nvPr/>
        </p:nvCxnSpPr>
        <p:spPr>
          <a:xfrm>
            <a:off x="11665396" y="3156171"/>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2E7C6DB-1012-4056-8B9A-CEBF96998FD4}"/>
              </a:ext>
            </a:extLst>
          </p:cNvPr>
          <p:cNvCxnSpPr/>
          <p:nvPr/>
        </p:nvCxnSpPr>
        <p:spPr>
          <a:xfrm>
            <a:off x="11665396" y="4250695"/>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105F2B2-B4D4-4114-92C3-C08545BE5CE9}"/>
              </a:ext>
            </a:extLst>
          </p:cNvPr>
          <p:cNvCxnSpPr/>
          <p:nvPr/>
        </p:nvCxnSpPr>
        <p:spPr>
          <a:xfrm>
            <a:off x="11665396" y="513852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93E2C70-9EAC-44BB-BF43-27E62BD0F217}"/>
              </a:ext>
            </a:extLst>
          </p:cNvPr>
          <p:cNvCxnSpPr/>
          <p:nvPr/>
        </p:nvCxnSpPr>
        <p:spPr>
          <a:xfrm>
            <a:off x="11665396" y="613175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CA01E17-A2A3-4531-9C05-720D6F1C18A6}"/>
              </a:ext>
            </a:extLst>
          </p:cNvPr>
          <p:cNvCxnSpPr/>
          <p:nvPr/>
        </p:nvCxnSpPr>
        <p:spPr>
          <a:xfrm>
            <a:off x="13351883" y="666130"/>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96E0EE6-602A-4EB4-89E0-8470836CF28B}"/>
              </a:ext>
            </a:extLst>
          </p:cNvPr>
          <p:cNvCxnSpPr/>
          <p:nvPr/>
        </p:nvCxnSpPr>
        <p:spPr>
          <a:xfrm>
            <a:off x="13351883" y="3160498"/>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141B452-1821-403D-8D51-338BD3139899}"/>
              </a:ext>
            </a:extLst>
          </p:cNvPr>
          <p:cNvCxnSpPr/>
          <p:nvPr/>
        </p:nvCxnSpPr>
        <p:spPr>
          <a:xfrm>
            <a:off x="13351883" y="4255022"/>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E45DB02-D346-4A92-A200-5B1958E1A8DD}"/>
              </a:ext>
            </a:extLst>
          </p:cNvPr>
          <p:cNvCxnSpPr/>
          <p:nvPr/>
        </p:nvCxnSpPr>
        <p:spPr>
          <a:xfrm>
            <a:off x="13351883" y="5142849"/>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6B00F9-1A97-4EEA-A175-72166BC7F048}"/>
              </a:ext>
            </a:extLst>
          </p:cNvPr>
          <p:cNvCxnSpPr/>
          <p:nvPr/>
        </p:nvCxnSpPr>
        <p:spPr>
          <a:xfrm>
            <a:off x="13351883" y="6136079"/>
            <a:ext cx="0" cy="3626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3900F5D0-A75A-4771-8714-422F5AD2245D}"/>
              </a:ext>
            </a:extLst>
          </p:cNvPr>
          <p:cNvSpPr/>
          <p:nvPr/>
        </p:nvSpPr>
        <p:spPr>
          <a:xfrm>
            <a:off x="6186516" y="3493394"/>
            <a:ext cx="6202330" cy="825530"/>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International Introduction to Securities &amp; Investment/ </a:t>
            </a:r>
            <a:r>
              <a:rPr lang="en-US" sz="1200" b="1" dirty="0">
                <a:solidFill>
                  <a:srgbClr val="F6F1E6"/>
                </a:solidFill>
                <a:latin typeface="Century Gothic" panose="020B0502020202020204" pitchFamily="34" charset="0"/>
              </a:rPr>
              <a:t>Islamic Finance Qualification*</a:t>
            </a:r>
          </a:p>
        </p:txBody>
      </p:sp>
      <p:sp>
        <p:nvSpPr>
          <p:cNvPr id="60" name="Rectangle 59">
            <a:extLst>
              <a:ext uri="{FF2B5EF4-FFF2-40B4-BE49-F238E27FC236}">
                <a16:creationId xmlns:a16="http://schemas.microsoft.com/office/drawing/2014/main" id="{67E1E1AB-CE7F-4517-903F-59D61C0D3725}"/>
              </a:ext>
            </a:extLst>
          </p:cNvPr>
          <p:cNvSpPr/>
          <p:nvPr/>
        </p:nvSpPr>
        <p:spPr>
          <a:xfrm>
            <a:off x="9339151" y="1071773"/>
            <a:ext cx="1329167" cy="2109464"/>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Subscription Agent</a:t>
            </a:r>
          </a:p>
        </p:txBody>
      </p:sp>
      <p:sp>
        <p:nvSpPr>
          <p:cNvPr id="61" name="Rectangle 60">
            <a:extLst>
              <a:ext uri="{FF2B5EF4-FFF2-40B4-BE49-F238E27FC236}">
                <a16:creationId xmlns:a16="http://schemas.microsoft.com/office/drawing/2014/main" id="{10CB76E4-595E-4C60-A028-A0F9921F6D1B}"/>
              </a:ext>
            </a:extLst>
          </p:cNvPr>
          <p:cNvSpPr/>
          <p:nvPr/>
        </p:nvSpPr>
        <p:spPr>
          <a:xfrm>
            <a:off x="3167174" y="4587918"/>
            <a:ext cx="10846126" cy="58526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Kuwait CMA Rules &amp; Regulations</a:t>
            </a:r>
          </a:p>
        </p:txBody>
      </p:sp>
      <p:sp>
        <p:nvSpPr>
          <p:cNvPr id="62" name="Rectangle 61">
            <a:extLst>
              <a:ext uri="{FF2B5EF4-FFF2-40B4-BE49-F238E27FC236}">
                <a16:creationId xmlns:a16="http://schemas.microsoft.com/office/drawing/2014/main" id="{4B870383-107F-4B90-9CAF-066FEE63E05D}"/>
              </a:ext>
            </a:extLst>
          </p:cNvPr>
          <p:cNvSpPr/>
          <p:nvPr/>
        </p:nvSpPr>
        <p:spPr>
          <a:xfrm>
            <a:off x="9339151" y="5477727"/>
            <a:ext cx="1329167" cy="737109"/>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Corporate Finance Technical Foundation</a:t>
            </a:r>
          </a:p>
        </p:txBody>
      </p:sp>
      <p:sp>
        <p:nvSpPr>
          <p:cNvPr id="63" name="Rectangle 62">
            <a:extLst>
              <a:ext uri="{FF2B5EF4-FFF2-40B4-BE49-F238E27FC236}">
                <a16:creationId xmlns:a16="http://schemas.microsoft.com/office/drawing/2014/main" id="{EA572D97-B462-4869-A731-16E65C29A034}"/>
              </a:ext>
            </a:extLst>
          </p:cNvPr>
          <p:cNvSpPr/>
          <p:nvPr/>
        </p:nvSpPr>
        <p:spPr>
          <a:xfrm>
            <a:off x="11013496" y="5531715"/>
            <a:ext cx="1375350" cy="65941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Securities</a:t>
            </a:r>
          </a:p>
        </p:txBody>
      </p:sp>
      <p:sp>
        <p:nvSpPr>
          <p:cNvPr id="64" name="Rectangle 63">
            <a:extLst>
              <a:ext uri="{FF2B5EF4-FFF2-40B4-BE49-F238E27FC236}">
                <a16:creationId xmlns:a16="http://schemas.microsoft.com/office/drawing/2014/main" id="{27A11579-81DE-43EC-9EC2-347E73DEFC5D}"/>
              </a:ext>
            </a:extLst>
          </p:cNvPr>
          <p:cNvSpPr/>
          <p:nvPr/>
        </p:nvSpPr>
        <p:spPr>
          <a:xfrm>
            <a:off x="12699032" y="5531715"/>
            <a:ext cx="1314268" cy="65941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Investment Management Certificate</a:t>
            </a:r>
          </a:p>
        </p:txBody>
      </p:sp>
      <p:sp>
        <p:nvSpPr>
          <p:cNvPr id="65" name="Rectangle 64">
            <a:extLst>
              <a:ext uri="{FF2B5EF4-FFF2-40B4-BE49-F238E27FC236}">
                <a16:creationId xmlns:a16="http://schemas.microsoft.com/office/drawing/2014/main" id="{10411DB0-73A0-494E-93D8-9C3B583FF1C6}"/>
              </a:ext>
            </a:extLst>
          </p:cNvPr>
          <p:cNvSpPr/>
          <p:nvPr/>
        </p:nvSpPr>
        <p:spPr>
          <a:xfrm>
            <a:off x="12699032" y="3532056"/>
            <a:ext cx="1329168" cy="781648"/>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Risk in Financial Services</a:t>
            </a:r>
          </a:p>
        </p:txBody>
      </p:sp>
      <p:sp>
        <p:nvSpPr>
          <p:cNvPr id="66" name="Rectangle 65">
            <a:extLst>
              <a:ext uri="{FF2B5EF4-FFF2-40B4-BE49-F238E27FC236}">
                <a16:creationId xmlns:a16="http://schemas.microsoft.com/office/drawing/2014/main" id="{1FF02B55-FEFD-4D88-98FF-E13CD7B5DB27}"/>
              </a:ext>
            </a:extLst>
          </p:cNvPr>
          <p:cNvSpPr/>
          <p:nvPr/>
        </p:nvSpPr>
        <p:spPr>
          <a:xfrm>
            <a:off x="12687300" y="1093529"/>
            <a:ext cx="1329167" cy="210946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Senior Investment Manager</a:t>
            </a:r>
          </a:p>
        </p:txBody>
      </p:sp>
      <p:sp>
        <p:nvSpPr>
          <p:cNvPr id="67" name="Rectangle 66">
            <a:extLst>
              <a:ext uri="{FF2B5EF4-FFF2-40B4-BE49-F238E27FC236}">
                <a16:creationId xmlns:a16="http://schemas.microsoft.com/office/drawing/2014/main" id="{F11039F2-1A21-40EA-AAAE-CA319A6997E5}"/>
              </a:ext>
            </a:extLst>
          </p:cNvPr>
          <p:cNvSpPr/>
          <p:nvPr/>
        </p:nvSpPr>
        <p:spPr>
          <a:xfrm>
            <a:off x="3187169" y="6468975"/>
            <a:ext cx="10854491" cy="389843"/>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CISI/KCMA Professional Qualifications </a:t>
            </a:r>
            <a:r>
              <a:rPr lang="en-US" sz="1200" b="1" dirty="0" err="1">
                <a:solidFill>
                  <a:schemeClr val="tx1"/>
                </a:solidFill>
                <a:latin typeface="Century Gothic" panose="020B0502020202020204" pitchFamily="34" charset="0"/>
              </a:rPr>
              <a:t>Programme</a:t>
            </a:r>
            <a:r>
              <a:rPr lang="en-US" sz="1200" b="1" dirty="0">
                <a:solidFill>
                  <a:schemeClr val="tx1"/>
                </a:solidFill>
                <a:latin typeface="Century Gothic" panose="020B0502020202020204" pitchFamily="34" charset="0"/>
              </a:rPr>
              <a:t> Award</a:t>
            </a:r>
          </a:p>
        </p:txBody>
      </p:sp>
      <p:sp>
        <p:nvSpPr>
          <p:cNvPr id="68" name="Rectangle 67">
            <a:extLst>
              <a:ext uri="{FF2B5EF4-FFF2-40B4-BE49-F238E27FC236}">
                <a16:creationId xmlns:a16="http://schemas.microsoft.com/office/drawing/2014/main" id="{3E2D1DAC-A279-4EF4-885D-45FE1445E088}"/>
              </a:ext>
            </a:extLst>
          </p:cNvPr>
          <p:cNvSpPr/>
          <p:nvPr/>
        </p:nvSpPr>
        <p:spPr>
          <a:xfrm>
            <a:off x="6363050" y="5475745"/>
            <a:ext cx="2584199" cy="715387"/>
          </a:xfrm>
          <a:prstGeom prst="rect">
            <a:avLst/>
          </a:prstGeom>
          <a:solidFill>
            <a:srgbClr val="D3B88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entury Gothic" panose="020B0502020202020204" pitchFamily="34" charset="0"/>
              </a:rPr>
              <a:t>International Certificate in Wealth and Investment Management</a:t>
            </a:r>
          </a:p>
        </p:txBody>
      </p:sp>
    </p:spTree>
    <p:extLst>
      <p:ext uri="{BB962C8B-B14F-4D97-AF65-F5344CB8AC3E}">
        <p14:creationId xmlns:p14="http://schemas.microsoft.com/office/powerpoint/2010/main" val="2931511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FFD651-E6D2-48F3-85EB-0C01FC1B3FFA}"/>
              </a:ext>
            </a:extLst>
          </p:cNvPr>
          <p:cNvSpPr txBox="1"/>
          <p:nvPr/>
        </p:nvSpPr>
        <p:spPr>
          <a:xfrm>
            <a:off x="360140" y="1458218"/>
            <a:ext cx="13609512" cy="3554819"/>
          </a:xfrm>
          <a:prstGeom prst="rect">
            <a:avLst/>
          </a:prstGeom>
          <a:noFill/>
        </p:spPr>
        <p:txBody>
          <a:bodyPr wrap="square" rtlCol="0">
            <a:spAutoFit/>
          </a:bodyPr>
          <a:lstStyle/>
          <a:p>
            <a:pPr marL="342900" indent="-342900">
              <a:buFont typeface="Arial" panose="020B0604020202020204" pitchFamily="34" charset="0"/>
              <a:buChar char="•"/>
            </a:pPr>
            <a:r>
              <a:rPr lang="en-US" dirty="0"/>
              <a:t>All exams booked online at </a:t>
            </a:r>
            <a:r>
              <a:rPr lang="en-US" dirty="0">
                <a:hlinkClick r:id="rId2"/>
              </a:rPr>
              <a:t>www.cisi.org</a:t>
            </a:r>
            <a:r>
              <a:rPr lang="en-US" dirty="0"/>
              <a:t> (Corporate accounts and block bookings available)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Exams are conducted through Computer Based Testing (CBT)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Results instantly available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 e-certificates available from </a:t>
            </a:r>
            <a:r>
              <a:rPr lang="en-US" dirty="0" err="1"/>
              <a:t>mycisi</a:t>
            </a:r>
            <a:r>
              <a:rPr lang="en-US" dirty="0"/>
              <a:t> section of website for download and printing</a:t>
            </a:r>
          </a:p>
          <a:p>
            <a:pPr marL="342900" indent="-3429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647592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CD686C-6ACC-4F22-855B-21458176C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85076" y="981364"/>
            <a:ext cx="4863306" cy="4863306"/>
          </a:xfrm>
          <a:prstGeom prst="rect">
            <a:avLst/>
          </a:prstGeom>
        </p:spPr>
      </p:pic>
      <p:sp>
        <p:nvSpPr>
          <p:cNvPr id="11" name="Rectangle 10">
            <a:extLst>
              <a:ext uri="{FF2B5EF4-FFF2-40B4-BE49-F238E27FC236}">
                <a16:creationId xmlns:a16="http://schemas.microsoft.com/office/drawing/2014/main" id="{DD40BA99-5FC7-4CC7-9F0B-DBE70405F7D5}"/>
              </a:ext>
            </a:extLst>
          </p:cNvPr>
          <p:cNvSpPr/>
          <p:nvPr/>
        </p:nvSpPr>
        <p:spPr>
          <a:xfrm>
            <a:off x="1434730" y="1674242"/>
            <a:ext cx="5766170" cy="3416320"/>
          </a:xfrm>
          <a:prstGeom prst="rect">
            <a:avLst/>
          </a:prstGeom>
        </p:spPr>
        <p:txBody>
          <a:bodyPr wrap="square">
            <a:spAutoFit/>
          </a:bodyPr>
          <a:lstStyle/>
          <a:p>
            <a:r>
              <a:rPr lang="en-GB" sz="2400" dirty="0">
                <a:solidFill>
                  <a:srgbClr val="006666"/>
                </a:solidFill>
                <a:latin typeface="Century Gothic" panose="020B0502020202020204" pitchFamily="34" charset="0"/>
              </a:rPr>
              <a:t>CMA Kuwait’s partnership with CISI in implementing its Professional Qualifications Program represents one of the important strategic approaches of the CMA in light of its overall vision for the development of the financial institutions and capital markets industry, in accordance with best international practices.</a:t>
            </a:r>
          </a:p>
        </p:txBody>
      </p:sp>
      <p:sp>
        <p:nvSpPr>
          <p:cNvPr id="12" name="Text Box 3">
            <a:extLst>
              <a:ext uri="{FF2B5EF4-FFF2-40B4-BE49-F238E27FC236}">
                <a16:creationId xmlns:a16="http://schemas.microsoft.com/office/drawing/2014/main" id="{500EFB97-1CF4-4A88-B013-F4562BA1F8FD}"/>
              </a:ext>
            </a:extLst>
          </p:cNvPr>
          <p:cNvSpPr txBox="1">
            <a:spLocks noChangeArrowheads="1"/>
          </p:cNvSpPr>
          <p:nvPr/>
        </p:nvSpPr>
        <p:spPr bwMode="auto">
          <a:xfrm rot="10800000">
            <a:off x="7015091" y="4630523"/>
            <a:ext cx="1307724" cy="92007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173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13" name="Text Box 3">
            <a:extLst>
              <a:ext uri="{FF2B5EF4-FFF2-40B4-BE49-F238E27FC236}">
                <a16:creationId xmlns:a16="http://schemas.microsoft.com/office/drawing/2014/main" id="{9056B4BB-6C1B-4167-855E-E456D0F96F91}"/>
              </a:ext>
            </a:extLst>
          </p:cNvPr>
          <p:cNvSpPr txBox="1">
            <a:spLocks noChangeArrowheads="1"/>
          </p:cNvSpPr>
          <p:nvPr/>
        </p:nvSpPr>
        <p:spPr bwMode="auto">
          <a:xfrm>
            <a:off x="95058" y="746996"/>
            <a:ext cx="1307724" cy="92007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173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7" name="Content Placeholder 2">
            <a:extLst>
              <a:ext uri="{FF2B5EF4-FFF2-40B4-BE49-F238E27FC236}">
                <a16:creationId xmlns:a16="http://schemas.microsoft.com/office/drawing/2014/main" id="{DC428939-03FC-4BCD-949F-BF9A5CBCCEBE}"/>
              </a:ext>
            </a:extLst>
          </p:cNvPr>
          <p:cNvSpPr txBox="1">
            <a:spLocks/>
          </p:cNvSpPr>
          <p:nvPr/>
        </p:nvSpPr>
        <p:spPr>
          <a:xfrm>
            <a:off x="7437002" y="6066730"/>
            <a:ext cx="6211380" cy="772153"/>
          </a:xfrm>
          <a:prstGeom prst="rect">
            <a:avLst/>
          </a:prstGeom>
        </p:spPr>
        <p:txBody>
          <a:bodyPr vert="horz" lIns="91440" tIns="45720" rIns="91440" bIns="45720" rtlCol="0">
            <a:noAutofit/>
          </a:bodyPr>
          <a:lst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a:lstStyle>
          <a:p>
            <a:pPr marL="0" indent="0" algn="r">
              <a:lnSpc>
                <a:spcPct val="100000"/>
              </a:lnSpc>
              <a:buNone/>
            </a:pPr>
            <a:r>
              <a:rPr lang="en-US" sz="2000" dirty="0">
                <a:solidFill>
                  <a:schemeClr val="tx1"/>
                </a:solidFill>
                <a:latin typeface="Century Gothic" panose="020B0502020202020204" pitchFamily="34" charset="0"/>
              </a:rPr>
              <a:t>Prof. Ahmad A. Al-</a:t>
            </a:r>
            <a:r>
              <a:rPr lang="en-US" sz="2000" dirty="0" err="1">
                <a:solidFill>
                  <a:schemeClr val="tx1"/>
                </a:solidFill>
                <a:latin typeface="Century Gothic" panose="020B0502020202020204" pitchFamily="34" charset="0"/>
              </a:rPr>
              <a:t>Melhem</a:t>
            </a:r>
            <a:r>
              <a:rPr lang="en-US" sz="2000" dirty="0">
                <a:solidFill>
                  <a:schemeClr val="tx1"/>
                </a:solidFill>
                <a:latin typeface="Century Gothic" panose="020B0502020202020204" pitchFamily="34" charset="0"/>
              </a:rPr>
              <a:t>, Managing Director &amp; </a:t>
            </a:r>
          </a:p>
          <a:p>
            <a:pPr marL="0" indent="0" algn="r">
              <a:lnSpc>
                <a:spcPct val="100000"/>
              </a:lnSpc>
              <a:spcBef>
                <a:spcPts val="0"/>
              </a:spcBef>
              <a:buNone/>
            </a:pPr>
            <a:r>
              <a:rPr lang="en-US" sz="2000" dirty="0">
                <a:solidFill>
                  <a:schemeClr val="tx1"/>
                </a:solidFill>
                <a:latin typeface="Century Gothic" panose="020B0502020202020204" pitchFamily="34" charset="0"/>
              </a:rPr>
              <a:t>Chairman of CMA Board of Commissioners</a:t>
            </a:r>
          </a:p>
        </p:txBody>
      </p:sp>
    </p:spTree>
    <p:extLst>
      <p:ext uri="{BB962C8B-B14F-4D97-AF65-F5344CB8AC3E}">
        <p14:creationId xmlns:p14="http://schemas.microsoft.com/office/powerpoint/2010/main" val="3488608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0558" b="6883"/>
          <a:stretch/>
        </p:blipFill>
        <p:spPr>
          <a:xfrm>
            <a:off x="10538819" y="1676400"/>
            <a:ext cx="3930491" cy="5276523"/>
          </a:xfrm>
          <a:prstGeom prst="rect">
            <a:avLst/>
          </a:prstGeom>
        </p:spPr>
      </p:pic>
      <p:sp>
        <p:nvSpPr>
          <p:cNvPr id="21507" name="Rectangle 2"/>
          <p:cNvSpPr>
            <a:spLocks noChangeArrowheads="1"/>
          </p:cNvSpPr>
          <p:nvPr/>
        </p:nvSpPr>
        <p:spPr bwMode="auto">
          <a:xfrm>
            <a:off x="737594" y="1157645"/>
            <a:ext cx="11513938" cy="1350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7" tIns="70009" rIns="142517" bIns="70009" anchor="ctr"/>
          <a:lstStyle/>
          <a:p>
            <a:pPr algn="ctr"/>
            <a:endParaRPr lang="en-GB" altLang="en-US" sz="6930" dirty="0">
              <a:solidFill>
                <a:schemeClr val="tx2"/>
              </a:solidFill>
              <a:latin typeface="Times New Roman" pitchFamily="18" charset="0"/>
            </a:endParaRPr>
          </a:p>
        </p:txBody>
      </p:sp>
      <p:sp>
        <p:nvSpPr>
          <p:cNvPr id="21508" name="Rectangle 3"/>
          <p:cNvSpPr>
            <a:spLocks noChangeArrowheads="1"/>
          </p:cNvSpPr>
          <p:nvPr/>
        </p:nvSpPr>
        <p:spPr bwMode="auto">
          <a:xfrm>
            <a:off x="737594" y="2682354"/>
            <a:ext cx="12241530" cy="4860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7" tIns="70009" rIns="142517" bIns="70009"/>
          <a:lstStyle/>
          <a:p>
            <a:pPr marL="537568" indent="-537568">
              <a:spcBef>
                <a:spcPct val="20000"/>
              </a:spcBef>
            </a:pPr>
            <a:endParaRPr lang="en-GB" altLang="en-US" sz="4410" dirty="0">
              <a:latin typeface="Times New Roman" pitchFamily="18" charset="0"/>
            </a:endParaRPr>
          </a:p>
        </p:txBody>
      </p:sp>
      <p:sp>
        <p:nvSpPr>
          <p:cNvPr id="21509" name="Rectangle 4"/>
          <p:cNvSpPr>
            <a:spLocks noChangeArrowheads="1"/>
          </p:cNvSpPr>
          <p:nvPr/>
        </p:nvSpPr>
        <p:spPr bwMode="auto">
          <a:xfrm>
            <a:off x="4818103" y="3965496"/>
            <a:ext cx="14401800" cy="69833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6" rIns="144016">
            <a:spAutoFit/>
          </a:bodyPr>
          <a:lstStyle/>
          <a:p>
            <a:endParaRPr lang="en-GB" altLang="en-US" sz="3938" dirty="0"/>
          </a:p>
        </p:txBody>
      </p:sp>
      <p:sp>
        <p:nvSpPr>
          <p:cNvPr id="30726" name="Rectangle 5"/>
          <p:cNvSpPr>
            <a:spLocks noChangeArrowheads="1"/>
          </p:cNvSpPr>
          <p:nvPr/>
        </p:nvSpPr>
        <p:spPr bwMode="auto">
          <a:xfrm>
            <a:off x="765574" y="373012"/>
            <a:ext cx="12556006" cy="154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p>
            <a:pPr defTabSz="1440461">
              <a:lnSpc>
                <a:spcPct val="90000"/>
              </a:lnSpc>
              <a:spcBef>
                <a:spcPct val="0"/>
              </a:spcBef>
            </a:pPr>
            <a:r>
              <a:rPr lang="en-GB" sz="4800" dirty="0">
                <a:solidFill>
                  <a:srgbClr val="004F5A"/>
                </a:solidFill>
                <a:latin typeface="Century Gothic" pitchFamily="34" charset="0"/>
              </a:rPr>
              <a:t>Maintaining competence and  acquiring new skills</a:t>
            </a:r>
          </a:p>
        </p:txBody>
      </p:sp>
      <p:sp>
        <p:nvSpPr>
          <p:cNvPr id="21517" name="Rectangle 12"/>
          <p:cNvSpPr>
            <a:spLocks noChangeArrowheads="1"/>
          </p:cNvSpPr>
          <p:nvPr/>
        </p:nvSpPr>
        <p:spPr bwMode="auto">
          <a:xfrm>
            <a:off x="737594" y="4850652"/>
            <a:ext cx="10773318" cy="161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2517" tIns="70009" rIns="142517" bIns="70009">
            <a:spAutoFit/>
          </a:bodyPr>
          <a:lstStyle/>
          <a:p>
            <a:pPr algn="ctr" eaLnBrk="0" hangingPunct="0">
              <a:spcBef>
                <a:spcPct val="50000"/>
              </a:spcBef>
            </a:pPr>
            <a:r>
              <a:rPr lang="en-US" altLang="en-US" sz="2400" dirty="0">
                <a:solidFill>
                  <a:schemeClr val="accent5">
                    <a:lumMod val="50000"/>
                  </a:schemeClr>
                </a:solidFill>
                <a:latin typeface="Century Gothic" panose="020B0502020202020204" pitchFamily="34" charset="0"/>
              </a:rPr>
              <a:t>“We acknowledge, as many have reminded us, that competence is not just about examinations. It is about skills, knowledge, expertise, ethical </a:t>
            </a:r>
            <a:r>
              <a:rPr lang="en-US" altLang="en-US" sz="2400" dirty="0" err="1">
                <a:solidFill>
                  <a:schemeClr val="accent5">
                    <a:lumMod val="50000"/>
                  </a:schemeClr>
                </a:solidFill>
                <a:latin typeface="Century Gothic" panose="020B0502020202020204" pitchFamily="34" charset="0"/>
              </a:rPr>
              <a:t>behaviour</a:t>
            </a:r>
            <a:r>
              <a:rPr lang="en-US" altLang="en-US" sz="2400" dirty="0">
                <a:solidFill>
                  <a:schemeClr val="accent5">
                    <a:lumMod val="50000"/>
                  </a:schemeClr>
                </a:solidFill>
                <a:latin typeface="Century Gothic" panose="020B0502020202020204" pitchFamily="34" charset="0"/>
              </a:rPr>
              <a:t> and the application and maintenance of all of these” </a:t>
            </a:r>
            <a:r>
              <a:rPr lang="en-US" altLang="en-US" sz="2400" b="1" dirty="0">
                <a:solidFill>
                  <a:schemeClr val="accent5">
                    <a:lumMod val="50000"/>
                  </a:schemeClr>
                </a:solidFill>
                <a:latin typeface="Century Gothic" panose="020B0502020202020204" pitchFamily="34" charset="0"/>
              </a:rPr>
              <a:t>- UK Regulator</a:t>
            </a:r>
          </a:p>
        </p:txBody>
      </p:sp>
      <p:sp>
        <p:nvSpPr>
          <p:cNvPr id="21518" name="AutoShape 2" descr="data:image/jpeg;base64,/9j/4AAQSkZJRgABAQAAAQABAAD/2wBDAAkGBwgHBgkIBwgKCgkLDRYPDQwMDRsUFRAWIB0iIiAdHx8kKDQsJCYxJx8fLT0tMTU3Ojo6Iys/RD84QzQ5Ojf/2wBDAQoKCg0MDRoPDxo3JR8lNzc3Nzc3Nzc3Nzc3Nzc3Nzc3Nzc3Nzc3Nzc3Nzc3Nzc3Nzc3Nzc3Nzc3Nzc3Nzc3Nzf/wAARCABYAIQDASIAAhEBAxEB/8QAHAABAAAHAQAAAAAAAAAAAAAAAAECAwQFBgcI/8QANRAAAQMDAgUBBwIFBQAAAAAAAQACAwQFESExBhJBUWEHEyIyQnGBkRShFSNScsEzU2OC0f/EABgBAQEBAQEAAAAAAAAAAAAAAAABAgQD/8QAHhEBAQACAwEBAQEAAAAAAAAAAAECEQMSITEEQWH/2gAMAwEAAhEDEQA/AO3qOVqlH6h8M1nJy3D2ZcM4kic3Hg6LY6KtpK+AT0NTDURHZ8Tw4fkItXCIiIgiIqooqCKIIiICItJ414/pLEH0dAWVNwxg4OWQ/wB3c+PygzfFvElLw1bjUT4fO/IghB1e7/AHUrhXEfEdxv1QZLhVyPbnLYmuxGz6N2++/lWd2vFXdKp9TXTumldu55z9h2HgLEyzZK1I3JpO9rc6PGDuHKwqIIX5yBnx1UZ6hgboclY2SsIceUH/ANRU7oMHA0CKh+sPZETbLPqHsjDg4gjssrZ71W0MzK231MlPUt+J0bsc317jwVgqxwDeUdkpZS3AV2rtfD/q5LyNjvVG2QjeWA8pP/U6fuFvFu434duDAY7jHC4/JP8AyyPudP3Xmtj8DIJVWOsc12hKmk6x6uhminYHwyskYdnMcCPyFOvLtHdqilkElNNJE8fNG8tI+4W+cL+oV0eBbqupEjn6RTyDmeD/AEknfPTOudOqlh1djnmip4nSzSNjY3dzjgLG03EVrqakU8dTiRxw3naWhx7AlaJPXS1TuaaV8ju7nE/hVbPQU9dK6Wb3/ZO0ZnTI117/AEXPeb3x0T8817XSRI0u5Q5pPYHVJHtjY57zhrQSSegC0Wo4hgiqBTGRokb8udQsgbmyeDkkcXMODyuOQcKzm/xm/ns/rW/ULiu+C3AUVuqqC3ynldVvc0vf2Huk8gPnXppsuRS1AGSV3ipuEU0ToKhsUlPNmOWKT4Xg6BefuIKWS23aronk4hlIaT1bu0/jC9sMu02znx9JuKc1Y05wrGWoLycbdlQlkz1V1ZbTcb7cGUFppn1NS/ZrdmjqXHoPJWnltYzSnuts4W9NeJOJxFNDRGkon4P6qq9xpb3a34nfYY8rqfAXo9SWeaO4cRvir6xhDo6dozDGe5z8Z+ox4XVcYU2m2h2T0l4St1vjp6ugbcJxrJUVBPM4+ADgDwi3tFEeMJphI52CpoXEDdWUR0PlXUW2q09F82flbg7qUPPNlWb5cHAVWOQHVBetmIVxFVPje18Ti17SHNPYjYrG8+VUDjhFdYo64VBEjPhe1sgHYOAcB+6yNPxRHbaSSkjt80lQXE+0y0MOToc7rS7ZWuio6cNiLnGFoyTgaDH+FkGVBP8AqRnJ/pK4s/Mrp24XeMZNsjpWvknLTJI7mefKoTXE0bD7KYADdrjoVQZJnZhIPcrH3WPEbnMbk4OncrMavxsVDWw1VJLNPVNY9jThm3T4srRvUkslukFVG8OfURlxa3owHDT9/e/Cu7Yayqh/kUU8jdntZC52vbZdC4K9MmS1IvXFUftpSG/pqGQe7E0AY5x16+7sOuTt0cXm3Pzck6ac24I9NLzxVJHPIx1FbCcuqpBq8f8AG35j528nZeg+FeFrTwrb/wBJaKYRg4Mkr/eklPdzuv02HQLMtaGtDWgAAYAGwCivVyCIiIIiIPEcZwddlcGUcvK38ql7F/Rjh9VNyFo1ytNpCSTlTtfgKQDXwpwMoqq2QquyXbKtg1bfwJwPcOKjVVFMwCmpAA5zjj2kh2YM6Zxqft3UovaIvipaYg7wsOMdwD/lZGKtawYMPMfD8BV7jwtcbWYmHmaH6OM0ZaGnrg7H7K9t9ttdHQumurTPIRqQ9zcf2gFcefuW3bhPPGNdVgAl0TWadHLESVVTUTMZ7zwX4aGtJ1Oyz9ZYqZtmkqqiqnZUZLo4yAWtbnQOwM5xjJzhX3CnAVwvEENZHV00dK6QtkeC7mGN+VuMfutYYs8mXX62P0jiukNVWMlhljoPZ5cXtIBlyMYz1xnOPHhdN2RowAOwxqoldEmnDld3aVERUEREBEREc/uPo/wpWZMEVXRuP+xUOI/DsrWLl6FAmR1svEeD8LKinxy6j5mnXTI26rs4RXavN1y9IOKaMh0dDDWMHxfpakZ33Afy9PqtSunDl3tGf4lba2kA3fPEQw/R2MZ26r18oOa17S17Q5pGCCMgps28xcCenl04tkE7CKW2tdh9W9uebuGD5j52H7L0fY7RRWK1wW22wiKmgbho6k9XE9STqSryGCKCJkUEbIo2DDWMaGho7ADZVMKFqSSNkrCyRjXsdoWuGQVh6nhOy1AOaFkZJzmNxbj6Db9lm8KKlkv0mVnxrlNwbbIZ3Symapa5pb7KYgsIO4IA1+6ztLTQUlOynpYY4YWDDY42hrWjwAqyJJJ8LlcvtERFUQwiioIIIhRAREQMKOERAwmERBFERAREQEREBERAREQQwoIiCKIiD//Z"/>
          <p:cNvSpPr>
            <a:spLocks noChangeAspect="1" noChangeArrowheads="1"/>
          </p:cNvSpPr>
          <p:nvPr/>
        </p:nvSpPr>
        <p:spPr bwMode="auto">
          <a:xfrm>
            <a:off x="485061" y="-1235155"/>
            <a:ext cx="3930491" cy="262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5746" tIns="142873" rIns="285746" bIns="142873"/>
          <a:lstStyle/>
          <a:p>
            <a:endParaRPr lang="en-GB" altLang="en-US" sz="3938" dirty="0"/>
          </a:p>
        </p:txBody>
      </p:sp>
      <p:sp>
        <p:nvSpPr>
          <p:cNvPr id="16" name="Content Placeholder 2"/>
          <p:cNvSpPr txBox="1">
            <a:spLocks/>
          </p:cNvSpPr>
          <p:nvPr/>
        </p:nvSpPr>
        <p:spPr bwMode="auto">
          <a:xfrm>
            <a:off x="874081" y="2585696"/>
            <a:ext cx="9528252" cy="2382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16" tIns="72009" rIns="144016" bIns="72009" numCol="1" anchor="t" anchorCtr="0" compatLnSpc="1">
            <a:prstTxWarp prst="textNoShape">
              <a:avLst/>
            </a:prstTxWarp>
          </a:bodyPr>
          <a:lstStyle>
            <a:defPPr>
              <a:defRPr lang="en-US"/>
            </a:defPPr>
            <a:lvl1pPr marL="355924" indent="-355924" fontAlgn="base">
              <a:spcBef>
                <a:spcPts val="100"/>
              </a:spcBef>
              <a:spcAft>
                <a:spcPts val="200"/>
              </a:spcAft>
              <a:buClr>
                <a:srgbClr val="006666"/>
              </a:buClr>
              <a:buSzPct val="100000"/>
              <a:buFont typeface="Arial" pitchFamily="34" charset="0"/>
              <a:buBlip>
                <a:blip r:embed="rId4"/>
              </a:buBlip>
              <a:defRPr sz="2200"/>
            </a:lvl1pPr>
            <a:lvl2pPr marL="663303" indent="-255117" defTabSz="816373">
              <a:spcBef>
                <a:spcPct val="20000"/>
              </a:spcBef>
              <a:buFont typeface="Arial" pitchFamily="34" charset="0"/>
              <a:buChar char="–"/>
              <a:defRPr sz="2500"/>
            </a:lvl2pPr>
            <a:lvl3pPr marL="1020467" indent="-204093" defTabSz="816373">
              <a:spcBef>
                <a:spcPct val="20000"/>
              </a:spcBef>
              <a:buFont typeface="Arial" pitchFamily="34" charset="0"/>
              <a:buChar char="•"/>
              <a:defRPr sz="2200"/>
            </a:lvl3pPr>
            <a:lvl4pPr marL="1428653" indent="-204093" defTabSz="816373">
              <a:spcBef>
                <a:spcPct val="20000"/>
              </a:spcBef>
              <a:buFont typeface="Arial" pitchFamily="34" charset="0"/>
              <a:buChar char="–"/>
            </a:lvl4pPr>
            <a:lvl5pPr marL="1836839" indent="-204093" defTabSz="816373">
              <a:spcBef>
                <a:spcPct val="20000"/>
              </a:spcBef>
              <a:buFont typeface="Arial" pitchFamily="34" charset="0"/>
              <a:buChar char="»"/>
            </a:lvl5pPr>
            <a:lvl6pPr marL="2245026" indent="-204093" defTabSz="816373">
              <a:spcBef>
                <a:spcPct val="20000"/>
              </a:spcBef>
              <a:buFont typeface="Arial" pitchFamily="34" charset="0"/>
              <a:buChar char="•"/>
            </a:lvl6pPr>
            <a:lvl7pPr marL="2653212" indent="-204093" defTabSz="816373">
              <a:spcBef>
                <a:spcPct val="20000"/>
              </a:spcBef>
              <a:buFont typeface="Arial" pitchFamily="34" charset="0"/>
              <a:buChar char="•"/>
            </a:lvl7pPr>
            <a:lvl8pPr marL="3061399" indent="-204093" defTabSz="816373">
              <a:spcBef>
                <a:spcPct val="20000"/>
              </a:spcBef>
              <a:buFont typeface="Arial" pitchFamily="34" charset="0"/>
              <a:buChar char="•"/>
            </a:lvl8pPr>
            <a:lvl9pPr marL="3469585" indent="-204093" defTabSz="816373">
              <a:spcBef>
                <a:spcPct val="20000"/>
              </a:spcBef>
              <a:buFont typeface="Arial" pitchFamily="34" charset="0"/>
              <a:buChar char="•"/>
            </a:lvl9pPr>
          </a:lstStyle>
          <a:p>
            <a:r>
              <a:rPr lang="en-GB" sz="2400" dirty="0">
                <a:latin typeface="Century Gothic" panose="020B0502020202020204" pitchFamily="34" charset="0"/>
              </a:rPr>
              <a:t>Qualifications are just the entry ticket to the party</a:t>
            </a:r>
          </a:p>
          <a:p>
            <a:r>
              <a:rPr lang="en-GB" sz="2400" dirty="0">
                <a:latin typeface="Century Gothic" panose="020B0502020202020204" pitchFamily="34" charset="0"/>
              </a:rPr>
              <a:t>Next trend is continual learning (CPD)</a:t>
            </a:r>
          </a:p>
          <a:p>
            <a:r>
              <a:rPr lang="en-GB" sz="2400" dirty="0">
                <a:latin typeface="Century Gothic" panose="020B0502020202020204" pitchFamily="34" charset="0"/>
              </a:rPr>
              <a:t>10 – 35 hours of structured learning has been mandatory for members since April 2017</a:t>
            </a:r>
            <a:endParaRPr lang="en-GB" sz="2800" dirty="0">
              <a:latin typeface="Century Gothic" panose="020B0502020202020204" pitchFamily="34" charset="0"/>
            </a:endParaRPr>
          </a:p>
        </p:txBody>
      </p:sp>
    </p:spTree>
    <p:custDataLst>
      <p:tags r:id="rId1"/>
    </p:custDataLst>
    <p:extLst>
      <p:ext uri="{BB962C8B-B14F-4D97-AF65-F5344CB8AC3E}">
        <p14:creationId xmlns:p14="http://schemas.microsoft.com/office/powerpoint/2010/main" val="109466274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17" tIns="70009" rIns="142517" bIns="70009" rtlCol="0" anchor="ctr">
            <a:noAutofit/>
          </a:bodyPr>
          <a:lstStyle/>
          <a:p>
            <a:pPr algn="l" eaLnBrk="0" hangingPunct="0"/>
            <a:r>
              <a:rPr lang="en-GB" sz="4410" dirty="0">
                <a:solidFill>
                  <a:srgbClr val="006666"/>
                </a:solidFill>
                <a:latin typeface="Century Gothic" pitchFamily="34" charset="0"/>
                <a:ea typeface="+mn-ea"/>
                <a:cs typeface="+mn-cs"/>
              </a:rPr>
              <a:t>Key information about the CISI</a:t>
            </a:r>
          </a:p>
        </p:txBody>
      </p:sp>
      <p:sp>
        <p:nvSpPr>
          <p:cNvPr id="84995" name="Rectangle 3"/>
          <p:cNvSpPr>
            <a:spLocks noGrp="1" noChangeArrowheads="1"/>
          </p:cNvSpPr>
          <p:nvPr>
            <p:ph idx="1"/>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16" tIns="72009" rIns="144016" bIns="72009" numCol="1" anchor="t" anchorCtr="0" compatLnSpc="1">
            <a:prstTxWarp prst="textNoShape">
              <a:avLst/>
            </a:prstTxWarp>
          </a:bodyPr>
          <a:lstStyle/>
          <a:p>
            <a:pPr marL="560580" indent="-560580" defTabSz="1440180" fontAlgn="base">
              <a:spcBef>
                <a:spcPts val="315"/>
              </a:spcBef>
              <a:spcAft>
                <a:spcPts val="315"/>
              </a:spcAft>
              <a:buClr>
                <a:srgbClr val="006666"/>
              </a:buClr>
              <a:buSzPct val="100000"/>
              <a:buBlip>
                <a:blip r:embed="rId4"/>
              </a:buBlip>
            </a:pPr>
            <a:r>
              <a:rPr lang="en-US" sz="3000" dirty="0"/>
              <a:t>A Charity</a:t>
            </a:r>
          </a:p>
          <a:p>
            <a:pPr marL="560580" indent="-560580" defTabSz="1440180" fontAlgn="base">
              <a:spcBef>
                <a:spcPts val="315"/>
              </a:spcBef>
              <a:spcAft>
                <a:spcPts val="315"/>
              </a:spcAft>
              <a:buClr>
                <a:srgbClr val="006666"/>
              </a:buClr>
              <a:buSzPct val="100000"/>
              <a:buBlip>
                <a:blip r:embed="rId4"/>
              </a:buBlip>
            </a:pPr>
            <a:r>
              <a:rPr lang="en-US" sz="3000" dirty="0"/>
              <a:t>A Chartered Professional Body</a:t>
            </a:r>
          </a:p>
          <a:p>
            <a:pPr marL="560580" indent="-560580" defTabSz="1440180" fontAlgn="base">
              <a:spcBef>
                <a:spcPts val="315"/>
              </a:spcBef>
              <a:spcAft>
                <a:spcPts val="315"/>
              </a:spcAft>
              <a:buClr>
                <a:srgbClr val="006666"/>
              </a:buClr>
              <a:buSzPct val="100000"/>
              <a:buBlip>
                <a:blip r:embed="rId4"/>
              </a:buBlip>
            </a:pPr>
            <a:r>
              <a:rPr lang="en-US" sz="3000" dirty="0"/>
              <a:t>Evolved from London Stock Exchange 25 years ago</a:t>
            </a:r>
          </a:p>
          <a:p>
            <a:pPr marL="560580" indent="-560580" defTabSz="1440180" fontAlgn="base">
              <a:spcBef>
                <a:spcPts val="315"/>
              </a:spcBef>
              <a:spcAft>
                <a:spcPts val="315"/>
              </a:spcAft>
              <a:buClr>
                <a:srgbClr val="006666"/>
              </a:buClr>
              <a:buSzPct val="100000"/>
              <a:buBlip>
                <a:blip r:embed="rId4"/>
              </a:buBlip>
            </a:pPr>
            <a:r>
              <a:rPr lang="en-US" sz="3000" dirty="0"/>
              <a:t>Board of Trustees</a:t>
            </a:r>
          </a:p>
          <a:p>
            <a:pPr marL="560580" indent="-560580" defTabSz="1440180" fontAlgn="base">
              <a:spcBef>
                <a:spcPts val="315"/>
              </a:spcBef>
              <a:spcAft>
                <a:spcPts val="315"/>
              </a:spcAft>
              <a:buClr>
                <a:srgbClr val="006666"/>
              </a:buClr>
              <a:buSzPct val="100000"/>
              <a:buBlip>
                <a:blip r:embed="rId4"/>
              </a:buBlip>
            </a:pPr>
            <a:r>
              <a:rPr lang="en-US" sz="3000" dirty="0"/>
              <a:t>170 staff</a:t>
            </a:r>
          </a:p>
          <a:p>
            <a:pPr marL="560580" indent="-560580" defTabSz="1440180" fontAlgn="base">
              <a:spcBef>
                <a:spcPts val="315"/>
              </a:spcBef>
              <a:spcAft>
                <a:spcPts val="315"/>
              </a:spcAft>
              <a:buClr>
                <a:srgbClr val="006666"/>
              </a:buClr>
              <a:buSzPct val="100000"/>
              <a:buBlip>
                <a:blip r:embed="rId4"/>
              </a:buBlip>
            </a:pPr>
            <a:r>
              <a:rPr lang="en-US" sz="3000" dirty="0"/>
              <a:t>45,000 individual members…</a:t>
            </a:r>
          </a:p>
          <a:p>
            <a:pPr marL="560580" indent="-560580" defTabSz="1440180" fontAlgn="base">
              <a:spcBef>
                <a:spcPts val="315"/>
              </a:spcBef>
              <a:spcAft>
                <a:spcPts val="315"/>
              </a:spcAft>
              <a:buClr>
                <a:srgbClr val="006666"/>
              </a:buClr>
              <a:buSzPct val="100000"/>
              <a:buBlip>
                <a:blip r:embed="rId4"/>
              </a:buBlip>
            </a:pPr>
            <a:r>
              <a:rPr lang="en-US" sz="3000" dirty="0"/>
              <a:t>…of which 20,000 are student members</a:t>
            </a:r>
          </a:p>
          <a:p>
            <a:pPr marL="560580" indent="-560580" defTabSz="1440180" fontAlgn="base">
              <a:spcBef>
                <a:spcPts val="315"/>
              </a:spcBef>
              <a:spcAft>
                <a:spcPts val="315"/>
              </a:spcAft>
              <a:buClr>
                <a:srgbClr val="006666"/>
              </a:buClr>
              <a:buSzPct val="100000"/>
              <a:buBlip>
                <a:blip r:embed="rId4"/>
              </a:buBlip>
            </a:pPr>
            <a:r>
              <a:rPr lang="en-US" sz="3000" dirty="0"/>
              <a:t>40,000 exams each year</a:t>
            </a:r>
          </a:p>
          <a:p>
            <a:pPr marL="560580" indent="-560580" defTabSz="1440180" fontAlgn="base">
              <a:spcBef>
                <a:spcPts val="315"/>
              </a:spcBef>
              <a:spcAft>
                <a:spcPts val="315"/>
              </a:spcAft>
              <a:buClr>
                <a:srgbClr val="006666"/>
              </a:buClr>
              <a:buSzPct val="100000"/>
              <a:buBlip>
                <a:blip r:embed="rId4"/>
              </a:buBlip>
            </a:pPr>
            <a:r>
              <a:rPr lang="en-US" sz="3000" dirty="0"/>
              <a:t>10,000 publications</a:t>
            </a:r>
          </a:p>
          <a:p>
            <a:pPr marL="560580" indent="-560580" defTabSz="1440180" fontAlgn="base">
              <a:spcBef>
                <a:spcPts val="315"/>
              </a:spcBef>
              <a:spcAft>
                <a:spcPts val="315"/>
              </a:spcAft>
              <a:buClr>
                <a:srgbClr val="006666"/>
              </a:buClr>
              <a:buSzPct val="100000"/>
              <a:buBlip>
                <a:blip r:embed="rId4"/>
              </a:buBlip>
            </a:pPr>
            <a:r>
              <a:rPr lang="en-US" sz="3000" dirty="0"/>
              <a:t>International offices</a:t>
            </a:r>
          </a:p>
        </p:txBody>
      </p:sp>
      <p:pic>
        <p:nvPicPr>
          <p:cNvPr id="5" name="Picture 4">
            <a:extLst>
              <a:ext uri="{FF2B5EF4-FFF2-40B4-BE49-F238E27FC236}">
                <a16:creationId xmlns:a16="http://schemas.microsoft.com/office/drawing/2014/main" id="{64702E78-32BB-4E04-958D-6E1F5D60CB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custDataLst>
      <p:tags r:id="rId1"/>
    </p:custDataLst>
    <p:extLst>
      <p:ext uri="{BB962C8B-B14F-4D97-AF65-F5344CB8AC3E}">
        <p14:creationId xmlns:p14="http://schemas.microsoft.com/office/powerpoint/2010/main" val="302819116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 fill="hold" grpId="0" nodeType="afterEffect">
                                  <p:stCondLst>
                                    <p:cond delay="1000"/>
                                  </p:stCondLst>
                                  <p:childTnLst>
                                    <p:set>
                                      <p:cBhvr>
                                        <p:cTn id="6" dur="1" fill="hold">
                                          <p:stCondLst>
                                            <p:cond delay="0"/>
                                          </p:stCondLst>
                                        </p:cTn>
                                        <p:tgtEl>
                                          <p:spTgt spid="84995">
                                            <p:txEl>
                                              <p:pRg st="0" end="0"/>
                                            </p:txEl>
                                          </p:spTgt>
                                        </p:tgtEl>
                                        <p:attrNameLst>
                                          <p:attrName>style.visibility</p:attrName>
                                        </p:attrNameLst>
                                      </p:cBhvr>
                                      <p:to>
                                        <p:strVal val="visible"/>
                                      </p:to>
                                    </p:set>
                                    <p:anim calcmode="lin" valueType="num">
                                      <p:cBhvr>
                                        <p:cTn id="7" dur="500" fill="hold"/>
                                        <p:tgtEl>
                                          <p:spTgt spid="84995">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84995">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84995">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84995">
                                            <p:txEl>
                                              <p:pRg st="0" end="0"/>
                                            </p:txEl>
                                          </p:spTgt>
                                        </p:tgtEl>
                                        <p:attrNameLst>
                                          <p:attrName>ppt_h</p:attrName>
                                        </p:attrNameLst>
                                      </p:cBhvr>
                                      <p:tavLst>
                                        <p:tav tm="0">
                                          <p:val>
                                            <p:fltVal val="0"/>
                                          </p:val>
                                        </p:tav>
                                        <p:tav tm="100000">
                                          <p:val>
                                            <p:strVal val="#ppt_h"/>
                                          </p:val>
                                        </p:tav>
                                      </p:tavLst>
                                    </p:anim>
                                  </p:childTnLst>
                                </p:cTn>
                              </p:par>
                            </p:childTnLst>
                          </p:cTn>
                        </p:par>
                        <p:par>
                          <p:cTn id="11" fill="hold" nodeType="afterGroup">
                            <p:stCondLst>
                              <p:cond delay="1500"/>
                            </p:stCondLst>
                            <p:childTnLst>
                              <p:par>
                                <p:cTn id="12" presetID="17" presetClass="entr" presetSubtype="1" fill="hold" grpId="0" nodeType="afterEffect">
                                  <p:stCondLst>
                                    <p:cond delay="3000"/>
                                  </p:stCondLst>
                                  <p:childTnLst>
                                    <p:set>
                                      <p:cBhvr>
                                        <p:cTn id="13" dur="1" fill="hold">
                                          <p:stCondLst>
                                            <p:cond delay="0"/>
                                          </p:stCondLst>
                                        </p:cTn>
                                        <p:tgtEl>
                                          <p:spTgt spid="84995">
                                            <p:txEl>
                                              <p:pRg st="1" end="1"/>
                                            </p:txEl>
                                          </p:spTgt>
                                        </p:tgtEl>
                                        <p:attrNameLst>
                                          <p:attrName>style.visibility</p:attrName>
                                        </p:attrNameLst>
                                      </p:cBhvr>
                                      <p:to>
                                        <p:strVal val="visible"/>
                                      </p:to>
                                    </p:set>
                                    <p:anim calcmode="lin" valueType="num">
                                      <p:cBhvr>
                                        <p:cTn id="14" dur="500" fill="hold"/>
                                        <p:tgtEl>
                                          <p:spTgt spid="84995">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84995">
                                            <p:txEl>
                                              <p:pRg st="1" end="1"/>
                                            </p:txEl>
                                          </p:spTgt>
                                        </p:tgtEl>
                                        <p:attrNameLst>
                                          <p:attrName>ppt_y</p:attrName>
                                        </p:attrNameLst>
                                      </p:cBhvr>
                                      <p:tavLst>
                                        <p:tav tm="0">
                                          <p:val>
                                            <p:strVal val="#ppt_y-#ppt_h/2"/>
                                          </p:val>
                                        </p:tav>
                                        <p:tav tm="100000">
                                          <p:val>
                                            <p:strVal val="#ppt_y"/>
                                          </p:val>
                                        </p:tav>
                                      </p:tavLst>
                                    </p:anim>
                                    <p:anim calcmode="lin" valueType="num">
                                      <p:cBhvr>
                                        <p:cTn id="16" dur="500" fill="hold"/>
                                        <p:tgtEl>
                                          <p:spTgt spid="84995">
                                            <p:txEl>
                                              <p:pRg st="1" end="1"/>
                                            </p:txEl>
                                          </p:spTgt>
                                        </p:tgtEl>
                                        <p:attrNameLst>
                                          <p:attrName>ppt_w</p:attrName>
                                        </p:attrNameLst>
                                      </p:cBhvr>
                                      <p:tavLst>
                                        <p:tav tm="0">
                                          <p:val>
                                            <p:strVal val="#ppt_w"/>
                                          </p:val>
                                        </p:tav>
                                        <p:tav tm="100000">
                                          <p:val>
                                            <p:strVal val="#ppt_w"/>
                                          </p:val>
                                        </p:tav>
                                      </p:tavLst>
                                    </p:anim>
                                    <p:anim calcmode="lin" valueType="num">
                                      <p:cBhvr>
                                        <p:cTn id="17" dur="500" fill="hold"/>
                                        <p:tgtEl>
                                          <p:spTgt spid="84995">
                                            <p:txEl>
                                              <p:pRg st="1" end="1"/>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5000"/>
                            </p:stCondLst>
                            <p:childTnLst>
                              <p:par>
                                <p:cTn id="19" presetID="17" presetClass="entr" presetSubtype="1" fill="hold" grpId="0" nodeType="afterEffect">
                                  <p:stCondLst>
                                    <p:cond delay="3000"/>
                                  </p:stCondLst>
                                  <p:childTnLst>
                                    <p:set>
                                      <p:cBhvr>
                                        <p:cTn id="20" dur="1" fill="hold">
                                          <p:stCondLst>
                                            <p:cond delay="0"/>
                                          </p:stCondLst>
                                        </p:cTn>
                                        <p:tgtEl>
                                          <p:spTgt spid="84995">
                                            <p:txEl>
                                              <p:pRg st="2" end="2"/>
                                            </p:txEl>
                                          </p:spTgt>
                                        </p:tgtEl>
                                        <p:attrNameLst>
                                          <p:attrName>style.visibility</p:attrName>
                                        </p:attrNameLst>
                                      </p:cBhvr>
                                      <p:to>
                                        <p:strVal val="visible"/>
                                      </p:to>
                                    </p:set>
                                    <p:anim calcmode="lin" valueType="num">
                                      <p:cBhvr>
                                        <p:cTn id="21" dur="500" fill="hold"/>
                                        <p:tgtEl>
                                          <p:spTgt spid="84995">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84995">
                                            <p:txEl>
                                              <p:pRg st="2" end="2"/>
                                            </p:txEl>
                                          </p:spTgt>
                                        </p:tgtEl>
                                        <p:attrNameLst>
                                          <p:attrName>ppt_y</p:attrName>
                                        </p:attrNameLst>
                                      </p:cBhvr>
                                      <p:tavLst>
                                        <p:tav tm="0">
                                          <p:val>
                                            <p:strVal val="#ppt_y-#ppt_h/2"/>
                                          </p:val>
                                        </p:tav>
                                        <p:tav tm="100000">
                                          <p:val>
                                            <p:strVal val="#ppt_y"/>
                                          </p:val>
                                        </p:tav>
                                      </p:tavLst>
                                    </p:anim>
                                    <p:anim calcmode="lin" valueType="num">
                                      <p:cBhvr>
                                        <p:cTn id="23" dur="500" fill="hold"/>
                                        <p:tgtEl>
                                          <p:spTgt spid="84995">
                                            <p:txEl>
                                              <p:pRg st="2" end="2"/>
                                            </p:txEl>
                                          </p:spTgt>
                                        </p:tgtEl>
                                        <p:attrNameLst>
                                          <p:attrName>ppt_w</p:attrName>
                                        </p:attrNameLst>
                                      </p:cBhvr>
                                      <p:tavLst>
                                        <p:tav tm="0">
                                          <p:val>
                                            <p:strVal val="#ppt_w"/>
                                          </p:val>
                                        </p:tav>
                                        <p:tav tm="100000">
                                          <p:val>
                                            <p:strVal val="#ppt_w"/>
                                          </p:val>
                                        </p:tav>
                                      </p:tavLst>
                                    </p:anim>
                                    <p:anim calcmode="lin" valueType="num">
                                      <p:cBhvr>
                                        <p:cTn id="24" dur="500" fill="hold"/>
                                        <p:tgtEl>
                                          <p:spTgt spid="84995">
                                            <p:txEl>
                                              <p:pRg st="2" end="2"/>
                                            </p:txEl>
                                          </p:spTgt>
                                        </p:tgtEl>
                                        <p:attrNameLst>
                                          <p:attrName>ppt_h</p:attrName>
                                        </p:attrNameLst>
                                      </p:cBhvr>
                                      <p:tavLst>
                                        <p:tav tm="0">
                                          <p:val>
                                            <p:fltVal val="0"/>
                                          </p:val>
                                        </p:tav>
                                        <p:tav tm="100000">
                                          <p:val>
                                            <p:strVal val="#ppt_h"/>
                                          </p:val>
                                        </p:tav>
                                      </p:tavLst>
                                    </p:anim>
                                  </p:childTnLst>
                                </p:cTn>
                              </p:par>
                            </p:childTnLst>
                          </p:cTn>
                        </p:par>
                        <p:par>
                          <p:cTn id="25" fill="hold" nodeType="afterGroup">
                            <p:stCondLst>
                              <p:cond delay="8500"/>
                            </p:stCondLst>
                            <p:childTnLst>
                              <p:par>
                                <p:cTn id="26" presetID="17" presetClass="entr" presetSubtype="1" fill="hold" grpId="0" nodeType="afterEffect">
                                  <p:stCondLst>
                                    <p:cond delay="3000"/>
                                  </p:stCondLst>
                                  <p:childTnLst>
                                    <p:set>
                                      <p:cBhvr>
                                        <p:cTn id="27" dur="1" fill="hold">
                                          <p:stCondLst>
                                            <p:cond delay="0"/>
                                          </p:stCondLst>
                                        </p:cTn>
                                        <p:tgtEl>
                                          <p:spTgt spid="84995">
                                            <p:txEl>
                                              <p:pRg st="3" end="3"/>
                                            </p:txEl>
                                          </p:spTgt>
                                        </p:tgtEl>
                                        <p:attrNameLst>
                                          <p:attrName>style.visibility</p:attrName>
                                        </p:attrNameLst>
                                      </p:cBhvr>
                                      <p:to>
                                        <p:strVal val="visible"/>
                                      </p:to>
                                    </p:set>
                                    <p:anim calcmode="lin" valueType="num">
                                      <p:cBhvr>
                                        <p:cTn id="28" dur="500" fill="hold"/>
                                        <p:tgtEl>
                                          <p:spTgt spid="84995">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84995">
                                            <p:txEl>
                                              <p:pRg st="3" end="3"/>
                                            </p:txEl>
                                          </p:spTgt>
                                        </p:tgtEl>
                                        <p:attrNameLst>
                                          <p:attrName>ppt_y</p:attrName>
                                        </p:attrNameLst>
                                      </p:cBhvr>
                                      <p:tavLst>
                                        <p:tav tm="0">
                                          <p:val>
                                            <p:strVal val="#ppt_y-#ppt_h/2"/>
                                          </p:val>
                                        </p:tav>
                                        <p:tav tm="100000">
                                          <p:val>
                                            <p:strVal val="#ppt_y"/>
                                          </p:val>
                                        </p:tav>
                                      </p:tavLst>
                                    </p:anim>
                                    <p:anim calcmode="lin" valueType="num">
                                      <p:cBhvr>
                                        <p:cTn id="30" dur="500" fill="hold"/>
                                        <p:tgtEl>
                                          <p:spTgt spid="84995">
                                            <p:txEl>
                                              <p:pRg st="3" end="3"/>
                                            </p:txEl>
                                          </p:spTgt>
                                        </p:tgtEl>
                                        <p:attrNameLst>
                                          <p:attrName>ppt_w</p:attrName>
                                        </p:attrNameLst>
                                      </p:cBhvr>
                                      <p:tavLst>
                                        <p:tav tm="0">
                                          <p:val>
                                            <p:strVal val="#ppt_w"/>
                                          </p:val>
                                        </p:tav>
                                        <p:tav tm="100000">
                                          <p:val>
                                            <p:strVal val="#ppt_w"/>
                                          </p:val>
                                        </p:tav>
                                      </p:tavLst>
                                    </p:anim>
                                    <p:anim calcmode="lin" valueType="num">
                                      <p:cBhvr>
                                        <p:cTn id="31" dur="500" fill="hold"/>
                                        <p:tgtEl>
                                          <p:spTgt spid="84995">
                                            <p:txEl>
                                              <p:pRg st="3" end="3"/>
                                            </p:txEl>
                                          </p:spTgt>
                                        </p:tgtEl>
                                        <p:attrNameLst>
                                          <p:attrName>ppt_h</p:attrName>
                                        </p:attrNameLst>
                                      </p:cBhvr>
                                      <p:tavLst>
                                        <p:tav tm="0">
                                          <p:val>
                                            <p:fltVal val="0"/>
                                          </p:val>
                                        </p:tav>
                                        <p:tav tm="100000">
                                          <p:val>
                                            <p:strVal val="#ppt_h"/>
                                          </p:val>
                                        </p:tav>
                                      </p:tavLst>
                                    </p:anim>
                                  </p:childTnLst>
                                </p:cTn>
                              </p:par>
                            </p:childTnLst>
                          </p:cTn>
                        </p:par>
                        <p:par>
                          <p:cTn id="32" fill="hold" nodeType="afterGroup">
                            <p:stCondLst>
                              <p:cond delay="12000"/>
                            </p:stCondLst>
                            <p:childTnLst>
                              <p:par>
                                <p:cTn id="33" presetID="17" presetClass="entr" presetSubtype="1" fill="hold" grpId="0" nodeType="afterEffect">
                                  <p:stCondLst>
                                    <p:cond delay="3000"/>
                                  </p:stCondLst>
                                  <p:childTnLst>
                                    <p:set>
                                      <p:cBhvr>
                                        <p:cTn id="34" dur="1" fill="hold">
                                          <p:stCondLst>
                                            <p:cond delay="0"/>
                                          </p:stCondLst>
                                        </p:cTn>
                                        <p:tgtEl>
                                          <p:spTgt spid="84995">
                                            <p:txEl>
                                              <p:pRg st="4" end="4"/>
                                            </p:txEl>
                                          </p:spTgt>
                                        </p:tgtEl>
                                        <p:attrNameLst>
                                          <p:attrName>style.visibility</p:attrName>
                                        </p:attrNameLst>
                                      </p:cBhvr>
                                      <p:to>
                                        <p:strVal val="visible"/>
                                      </p:to>
                                    </p:set>
                                    <p:anim calcmode="lin" valueType="num">
                                      <p:cBhvr>
                                        <p:cTn id="35" dur="500" fill="hold"/>
                                        <p:tgtEl>
                                          <p:spTgt spid="84995">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84995">
                                            <p:txEl>
                                              <p:pRg st="4" end="4"/>
                                            </p:txEl>
                                          </p:spTgt>
                                        </p:tgtEl>
                                        <p:attrNameLst>
                                          <p:attrName>ppt_y</p:attrName>
                                        </p:attrNameLst>
                                      </p:cBhvr>
                                      <p:tavLst>
                                        <p:tav tm="0">
                                          <p:val>
                                            <p:strVal val="#ppt_y-#ppt_h/2"/>
                                          </p:val>
                                        </p:tav>
                                        <p:tav tm="100000">
                                          <p:val>
                                            <p:strVal val="#ppt_y"/>
                                          </p:val>
                                        </p:tav>
                                      </p:tavLst>
                                    </p:anim>
                                    <p:anim calcmode="lin" valueType="num">
                                      <p:cBhvr>
                                        <p:cTn id="37" dur="500" fill="hold"/>
                                        <p:tgtEl>
                                          <p:spTgt spid="84995">
                                            <p:txEl>
                                              <p:pRg st="4" end="4"/>
                                            </p:txEl>
                                          </p:spTgt>
                                        </p:tgtEl>
                                        <p:attrNameLst>
                                          <p:attrName>ppt_w</p:attrName>
                                        </p:attrNameLst>
                                      </p:cBhvr>
                                      <p:tavLst>
                                        <p:tav tm="0">
                                          <p:val>
                                            <p:strVal val="#ppt_w"/>
                                          </p:val>
                                        </p:tav>
                                        <p:tav tm="100000">
                                          <p:val>
                                            <p:strVal val="#ppt_w"/>
                                          </p:val>
                                        </p:tav>
                                      </p:tavLst>
                                    </p:anim>
                                    <p:anim calcmode="lin" valueType="num">
                                      <p:cBhvr>
                                        <p:cTn id="38" dur="500" fill="hold"/>
                                        <p:tgtEl>
                                          <p:spTgt spid="84995">
                                            <p:txEl>
                                              <p:pRg st="4" end="4"/>
                                            </p:txEl>
                                          </p:spTgt>
                                        </p:tgtEl>
                                        <p:attrNameLst>
                                          <p:attrName>ppt_h</p:attrName>
                                        </p:attrNameLst>
                                      </p:cBhvr>
                                      <p:tavLst>
                                        <p:tav tm="0">
                                          <p:val>
                                            <p:fltVal val="0"/>
                                          </p:val>
                                        </p:tav>
                                        <p:tav tm="100000">
                                          <p:val>
                                            <p:strVal val="#ppt_h"/>
                                          </p:val>
                                        </p:tav>
                                      </p:tavLst>
                                    </p:anim>
                                  </p:childTnLst>
                                </p:cTn>
                              </p:par>
                            </p:childTnLst>
                          </p:cTn>
                        </p:par>
                        <p:par>
                          <p:cTn id="39" fill="hold">
                            <p:stCondLst>
                              <p:cond delay="15500"/>
                            </p:stCondLst>
                            <p:childTnLst>
                              <p:par>
                                <p:cTn id="40" presetID="17" presetClass="entr" presetSubtype="1" fill="hold" grpId="0" nodeType="afterEffect">
                                  <p:stCondLst>
                                    <p:cond delay="4000"/>
                                  </p:stCondLst>
                                  <p:childTnLst>
                                    <p:set>
                                      <p:cBhvr>
                                        <p:cTn id="41" dur="1" fill="hold">
                                          <p:stCondLst>
                                            <p:cond delay="0"/>
                                          </p:stCondLst>
                                        </p:cTn>
                                        <p:tgtEl>
                                          <p:spTgt spid="84995">
                                            <p:txEl>
                                              <p:pRg st="5" end="5"/>
                                            </p:txEl>
                                          </p:spTgt>
                                        </p:tgtEl>
                                        <p:attrNameLst>
                                          <p:attrName>style.visibility</p:attrName>
                                        </p:attrNameLst>
                                      </p:cBhvr>
                                      <p:to>
                                        <p:strVal val="visible"/>
                                      </p:to>
                                    </p:set>
                                    <p:anim calcmode="lin" valueType="num">
                                      <p:cBhvr>
                                        <p:cTn id="42" dur="500" fill="hold"/>
                                        <p:tgtEl>
                                          <p:spTgt spid="84995">
                                            <p:txEl>
                                              <p:pRg st="5" end="5"/>
                                            </p:txEl>
                                          </p:spTgt>
                                        </p:tgtEl>
                                        <p:attrNameLst>
                                          <p:attrName>ppt_x</p:attrName>
                                        </p:attrNameLst>
                                      </p:cBhvr>
                                      <p:tavLst>
                                        <p:tav tm="0">
                                          <p:val>
                                            <p:strVal val="#ppt_x"/>
                                          </p:val>
                                        </p:tav>
                                        <p:tav tm="100000">
                                          <p:val>
                                            <p:strVal val="#ppt_x"/>
                                          </p:val>
                                        </p:tav>
                                      </p:tavLst>
                                    </p:anim>
                                    <p:anim calcmode="lin" valueType="num">
                                      <p:cBhvr>
                                        <p:cTn id="43" dur="500" fill="hold"/>
                                        <p:tgtEl>
                                          <p:spTgt spid="84995">
                                            <p:txEl>
                                              <p:pRg st="5" end="5"/>
                                            </p:txEl>
                                          </p:spTgt>
                                        </p:tgtEl>
                                        <p:attrNameLst>
                                          <p:attrName>ppt_y</p:attrName>
                                        </p:attrNameLst>
                                      </p:cBhvr>
                                      <p:tavLst>
                                        <p:tav tm="0">
                                          <p:val>
                                            <p:strVal val="#ppt_y-#ppt_h/2"/>
                                          </p:val>
                                        </p:tav>
                                        <p:tav tm="100000">
                                          <p:val>
                                            <p:strVal val="#ppt_y"/>
                                          </p:val>
                                        </p:tav>
                                      </p:tavLst>
                                    </p:anim>
                                    <p:anim calcmode="lin" valueType="num">
                                      <p:cBhvr>
                                        <p:cTn id="44" dur="500" fill="hold"/>
                                        <p:tgtEl>
                                          <p:spTgt spid="84995">
                                            <p:txEl>
                                              <p:pRg st="5" end="5"/>
                                            </p:txEl>
                                          </p:spTgt>
                                        </p:tgtEl>
                                        <p:attrNameLst>
                                          <p:attrName>ppt_w</p:attrName>
                                        </p:attrNameLst>
                                      </p:cBhvr>
                                      <p:tavLst>
                                        <p:tav tm="0">
                                          <p:val>
                                            <p:strVal val="#ppt_w"/>
                                          </p:val>
                                        </p:tav>
                                        <p:tav tm="100000">
                                          <p:val>
                                            <p:strVal val="#ppt_w"/>
                                          </p:val>
                                        </p:tav>
                                      </p:tavLst>
                                    </p:anim>
                                    <p:anim calcmode="lin" valueType="num">
                                      <p:cBhvr>
                                        <p:cTn id="45" dur="500" fill="hold"/>
                                        <p:tgtEl>
                                          <p:spTgt spid="84995">
                                            <p:txEl>
                                              <p:pRg st="5" end="5"/>
                                            </p:txEl>
                                          </p:spTgt>
                                        </p:tgtEl>
                                        <p:attrNameLst>
                                          <p:attrName>ppt_h</p:attrName>
                                        </p:attrNameLst>
                                      </p:cBhvr>
                                      <p:tavLst>
                                        <p:tav tm="0">
                                          <p:val>
                                            <p:fltVal val="0"/>
                                          </p:val>
                                        </p:tav>
                                        <p:tav tm="100000">
                                          <p:val>
                                            <p:strVal val="#ppt_h"/>
                                          </p:val>
                                        </p:tav>
                                      </p:tavLst>
                                    </p:anim>
                                  </p:childTnLst>
                                </p:cTn>
                              </p:par>
                            </p:childTnLst>
                          </p:cTn>
                        </p:par>
                        <p:par>
                          <p:cTn id="46" fill="hold">
                            <p:stCondLst>
                              <p:cond delay="20000"/>
                            </p:stCondLst>
                            <p:childTnLst>
                              <p:par>
                                <p:cTn id="47" presetID="17" presetClass="entr" presetSubtype="1" fill="hold" grpId="0" nodeType="afterEffect">
                                  <p:stCondLst>
                                    <p:cond delay="5000"/>
                                  </p:stCondLst>
                                  <p:childTnLst>
                                    <p:set>
                                      <p:cBhvr>
                                        <p:cTn id="48" dur="1" fill="hold">
                                          <p:stCondLst>
                                            <p:cond delay="0"/>
                                          </p:stCondLst>
                                        </p:cTn>
                                        <p:tgtEl>
                                          <p:spTgt spid="84995">
                                            <p:txEl>
                                              <p:pRg st="6" end="6"/>
                                            </p:txEl>
                                          </p:spTgt>
                                        </p:tgtEl>
                                        <p:attrNameLst>
                                          <p:attrName>style.visibility</p:attrName>
                                        </p:attrNameLst>
                                      </p:cBhvr>
                                      <p:to>
                                        <p:strVal val="visible"/>
                                      </p:to>
                                    </p:set>
                                    <p:anim calcmode="lin" valueType="num">
                                      <p:cBhvr>
                                        <p:cTn id="49" dur="500" fill="hold"/>
                                        <p:tgtEl>
                                          <p:spTgt spid="84995">
                                            <p:txEl>
                                              <p:pRg st="6" end="6"/>
                                            </p:txEl>
                                          </p:spTgt>
                                        </p:tgtEl>
                                        <p:attrNameLst>
                                          <p:attrName>ppt_x</p:attrName>
                                        </p:attrNameLst>
                                      </p:cBhvr>
                                      <p:tavLst>
                                        <p:tav tm="0">
                                          <p:val>
                                            <p:strVal val="#ppt_x"/>
                                          </p:val>
                                        </p:tav>
                                        <p:tav tm="100000">
                                          <p:val>
                                            <p:strVal val="#ppt_x"/>
                                          </p:val>
                                        </p:tav>
                                      </p:tavLst>
                                    </p:anim>
                                    <p:anim calcmode="lin" valueType="num">
                                      <p:cBhvr>
                                        <p:cTn id="50" dur="500" fill="hold"/>
                                        <p:tgtEl>
                                          <p:spTgt spid="84995">
                                            <p:txEl>
                                              <p:pRg st="6" end="6"/>
                                            </p:txEl>
                                          </p:spTgt>
                                        </p:tgtEl>
                                        <p:attrNameLst>
                                          <p:attrName>ppt_y</p:attrName>
                                        </p:attrNameLst>
                                      </p:cBhvr>
                                      <p:tavLst>
                                        <p:tav tm="0">
                                          <p:val>
                                            <p:strVal val="#ppt_y-#ppt_h/2"/>
                                          </p:val>
                                        </p:tav>
                                        <p:tav tm="100000">
                                          <p:val>
                                            <p:strVal val="#ppt_y"/>
                                          </p:val>
                                        </p:tav>
                                      </p:tavLst>
                                    </p:anim>
                                    <p:anim calcmode="lin" valueType="num">
                                      <p:cBhvr>
                                        <p:cTn id="51" dur="500" fill="hold"/>
                                        <p:tgtEl>
                                          <p:spTgt spid="84995">
                                            <p:txEl>
                                              <p:pRg st="6" end="6"/>
                                            </p:txEl>
                                          </p:spTgt>
                                        </p:tgtEl>
                                        <p:attrNameLst>
                                          <p:attrName>ppt_w</p:attrName>
                                        </p:attrNameLst>
                                      </p:cBhvr>
                                      <p:tavLst>
                                        <p:tav tm="0">
                                          <p:val>
                                            <p:strVal val="#ppt_w"/>
                                          </p:val>
                                        </p:tav>
                                        <p:tav tm="100000">
                                          <p:val>
                                            <p:strVal val="#ppt_w"/>
                                          </p:val>
                                        </p:tav>
                                      </p:tavLst>
                                    </p:anim>
                                    <p:anim calcmode="lin" valueType="num">
                                      <p:cBhvr>
                                        <p:cTn id="52" dur="500" fill="hold"/>
                                        <p:tgtEl>
                                          <p:spTgt spid="84995">
                                            <p:txEl>
                                              <p:pRg st="6" end="6"/>
                                            </p:txEl>
                                          </p:spTgt>
                                        </p:tgtEl>
                                        <p:attrNameLst>
                                          <p:attrName>ppt_h</p:attrName>
                                        </p:attrNameLst>
                                      </p:cBhvr>
                                      <p:tavLst>
                                        <p:tav tm="0">
                                          <p:val>
                                            <p:fltVal val="0"/>
                                          </p:val>
                                        </p:tav>
                                        <p:tav tm="100000">
                                          <p:val>
                                            <p:strVal val="#ppt_h"/>
                                          </p:val>
                                        </p:tav>
                                      </p:tavLst>
                                    </p:anim>
                                  </p:childTnLst>
                                </p:cTn>
                              </p:par>
                            </p:childTnLst>
                          </p:cTn>
                        </p:par>
                        <p:par>
                          <p:cTn id="53" fill="hold">
                            <p:stCondLst>
                              <p:cond delay="25500"/>
                            </p:stCondLst>
                            <p:childTnLst>
                              <p:par>
                                <p:cTn id="54" presetID="17" presetClass="entr" presetSubtype="1" fill="hold" grpId="0" nodeType="afterEffect">
                                  <p:stCondLst>
                                    <p:cond delay="6000"/>
                                  </p:stCondLst>
                                  <p:childTnLst>
                                    <p:set>
                                      <p:cBhvr>
                                        <p:cTn id="55" dur="1" fill="hold">
                                          <p:stCondLst>
                                            <p:cond delay="0"/>
                                          </p:stCondLst>
                                        </p:cTn>
                                        <p:tgtEl>
                                          <p:spTgt spid="84995">
                                            <p:txEl>
                                              <p:pRg st="7" end="7"/>
                                            </p:txEl>
                                          </p:spTgt>
                                        </p:tgtEl>
                                        <p:attrNameLst>
                                          <p:attrName>style.visibility</p:attrName>
                                        </p:attrNameLst>
                                      </p:cBhvr>
                                      <p:to>
                                        <p:strVal val="visible"/>
                                      </p:to>
                                    </p:set>
                                    <p:anim calcmode="lin" valueType="num">
                                      <p:cBhvr>
                                        <p:cTn id="56" dur="500" fill="hold"/>
                                        <p:tgtEl>
                                          <p:spTgt spid="84995">
                                            <p:txEl>
                                              <p:pRg st="7" end="7"/>
                                            </p:txEl>
                                          </p:spTgt>
                                        </p:tgtEl>
                                        <p:attrNameLst>
                                          <p:attrName>ppt_x</p:attrName>
                                        </p:attrNameLst>
                                      </p:cBhvr>
                                      <p:tavLst>
                                        <p:tav tm="0">
                                          <p:val>
                                            <p:strVal val="#ppt_x"/>
                                          </p:val>
                                        </p:tav>
                                        <p:tav tm="100000">
                                          <p:val>
                                            <p:strVal val="#ppt_x"/>
                                          </p:val>
                                        </p:tav>
                                      </p:tavLst>
                                    </p:anim>
                                    <p:anim calcmode="lin" valueType="num">
                                      <p:cBhvr>
                                        <p:cTn id="57" dur="500" fill="hold"/>
                                        <p:tgtEl>
                                          <p:spTgt spid="84995">
                                            <p:txEl>
                                              <p:pRg st="7" end="7"/>
                                            </p:txEl>
                                          </p:spTgt>
                                        </p:tgtEl>
                                        <p:attrNameLst>
                                          <p:attrName>ppt_y</p:attrName>
                                        </p:attrNameLst>
                                      </p:cBhvr>
                                      <p:tavLst>
                                        <p:tav tm="0">
                                          <p:val>
                                            <p:strVal val="#ppt_y-#ppt_h/2"/>
                                          </p:val>
                                        </p:tav>
                                        <p:tav tm="100000">
                                          <p:val>
                                            <p:strVal val="#ppt_y"/>
                                          </p:val>
                                        </p:tav>
                                      </p:tavLst>
                                    </p:anim>
                                    <p:anim calcmode="lin" valueType="num">
                                      <p:cBhvr>
                                        <p:cTn id="58" dur="500" fill="hold"/>
                                        <p:tgtEl>
                                          <p:spTgt spid="84995">
                                            <p:txEl>
                                              <p:pRg st="7" end="7"/>
                                            </p:txEl>
                                          </p:spTgt>
                                        </p:tgtEl>
                                        <p:attrNameLst>
                                          <p:attrName>ppt_w</p:attrName>
                                        </p:attrNameLst>
                                      </p:cBhvr>
                                      <p:tavLst>
                                        <p:tav tm="0">
                                          <p:val>
                                            <p:strVal val="#ppt_w"/>
                                          </p:val>
                                        </p:tav>
                                        <p:tav tm="100000">
                                          <p:val>
                                            <p:strVal val="#ppt_w"/>
                                          </p:val>
                                        </p:tav>
                                      </p:tavLst>
                                    </p:anim>
                                    <p:anim calcmode="lin" valueType="num">
                                      <p:cBhvr>
                                        <p:cTn id="59" dur="500" fill="hold"/>
                                        <p:tgtEl>
                                          <p:spTgt spid="84995">
                                            <p:txEl>
                                              <p:pRg st="7" end="7"/>
                                            </p:txEl>
                                          </p:spTgt>
                                        </p:tgtEl>
                                        <p:attrNameLst>
                                          <p:attrName>ppt_h</p:attrName>
                                        </p:attrNameLst>
                                      </p:cBhvr>
                                      <p:tavLst>
                                        <p:tav tm="0">
                                          <p:val>
                                            <p:fltVal val="0"/>
                                          </p:val>
                                        </p:tav>
                                        <p:tav tm="100000">
                                          <p:val>
                                            <p:strVal val="#ppt_h"/>
                                          </p:val>
                                        </p:tav>
                                      </p:tavLst>
                                    </p:anim>
                                  </p:childTnLst>
                                </p:cTn>
                              </p:par>
                            </p:childTnLst>
                          </p:cTn>
                        </p:par>
                        <p:par>
                          <p:cTn id="60" fill="hold">
                            <p:stCondLst>
                              <p:cond delay="32000"/>
                            </p:stCondLst>
                            <p:childTnLst>
                              <p:par>
                                <p:cTn id="61" presetID="17" presetClass="entr" presetSubtype="1" fill="hold" grpId="0" nodeType="afterEffect">
                                  <p:stCondLst>
                                    <p:cond delay="7000"/>
                                  </p:stCondLst>
                                  <p:childTnLst>
                                    <p:set>
                                      <p:cBhvr>
                                        <p:cTn id="62" dur="1" fill="hold">
                                          <p:stCondLst>
                                            <p:cond delay="0"/>
                                          </p:stCondLst>
                                        </p:cTn>
                                        <p:tgtEl>
                                          <p:spTgt spid="84995">
                                            <p:txEl>
                                              <p:pRg st="8" end="8"/>
                                            </p:txEl>
                                          </p:spTgt>
                                        </p:tgtEl>
                                        <p:attrNameLst>
                                          <p:attrName>style.visibility</p:attrName>
                                        </p:attrNameLst>
                                      </p:cBhvr>
                                      <p:to>
                                        <p:strVal val="visible"/>
                                      </p:to>
                                    </p:set>
                                    <p:anim calcmode="lin" valueType="num">
                                      <p:cBhvr>
                                        <p:cTn id="63" dur="500" fill="hold"/>
                                        <p:tgtEl>
                                          <p:spTgt spid="84995">
                                            <p:txEl>
                                              <p:pRg st="8" end="8"/>
                                            </p:txEl>
                                          </p:spTgt>
                                        </p:tgtEl>
                                        <p:attrNameLst>
                                          <p:attrName>ppt_x</p:attrName>
                                        </p:attrNameLst>
                                      </p:cBhvr>
                                      <p:tavLst>
                                        <p:tav tm="0">
                                          <p:val>
                                            <p:strVal val="#ppt_x"/>
                                          </p:val>
                                        </p:tav>
                                        <p:tav tm="100000">
                                          <p:val>
                                            <p:strVal val="#ppt_x"/>
                                          </p:val>
                                        </p:tav>
                                      </p:tavLst>
                                    </p:anim>
                                    <p:anim calcmode="lin" valueType="num">
                                      <p:cBhvr>
                                        <p:cTn id="64" dur="500" fill="hold"/>
                                        <p:tgtEl>
                                          <p:spTgt spid="84995">
                                            <p:txEl>
                                              <p:pRg st="8" end="8"/>
                                            </p:txEl>
                                          </p:spTgt>
                                        </p:tgtEl>
                                        <p:attrNameLst>
                                          <p:attrName>ppt_y</p:attrName>
                                        </p:attrNameLst>
                                      </p:cBhvr>
                                      <p:tavLst>
                                        <p:tav tm="0">
                                          <p:val>
                                            <p:strVal val="#ppt_y-#ppt_h/2"/>
                                          </p:val>
                                        </p:tav>
                                        <p:tav tm="100000">
                                          <p:val>
                                            <p:strVal val="#ppt_y"/>
                                          </p:val>
                                        </p:tav>
                                      </p:tavLst>
                                    </p:anim>
                                    <p:anim calcmode="lin" valueType="num">
                                      <p:cBhvr>
                                        <p:cTn id="65" dur="500" fill="hold"/>
                                        <p:tgtEl>
                                          <p:spTgt spid="84995">
                                            <p:txEl>
                                              <p:pRg st="8" end="8"/>
                                            </p:txEl>
                                          </p:spTgt>
                                        </p:tgtEl>
                                        <p:attrNameLst>
                                          <p:attrName>ppt_w</p:attrName>
                                        </p:attrNameLst>
                                      </p:cBhvr>
                                      <p:tavLst>
                                        <p:tav tm="0">
                                          <p:val>
                                            <p:strVal val="#ppt_w"/>
                                          </p:val>
                                        </p:tav>
                                        <p:tav tm="100000">
                                          <p:val>
                                            <p:strVal val="#ppt_w"/>
                                          </p:val>
                                        </p:tav>
                                      </p:tavLst>
                                    </p:anim>
                                    <p:anim calcmode="lin" valueType="num">
                                      <p:cBhvr>
                                        <p:cTn id="66" dur="500" fill="hold"/>
                                        <p:tgtEl>
                                          <p:spTgt spid="84995">
                                            <p:txEl>
                                              <p:pRg st="8" end="8"/>
                                            </p:txEl>
                                          </p:spTgt>
                                        </p:tgtEl>
                                        <p:attrNameLst>
                                          <p:attrName>ppt_h</p:attrName>
                                        </p:attrNameLst>
                                      </p:cBhvr>
                                      <p:tavLst>
                                        <p:tav tm="0">
                                          <p:val>
                                            <p:fltVal val="0"/>
                                          </p:val>
                                        </p:tav>
                                        <p:tav tm="100000">
                                          <p:val>
                                            <p:strVal val="#ppt_h"/>
                                          </p:val>
                                        </p:tav>
                                      </p:tavLst>
                                    </p:anim>
                                  </p:childTnLst>
                                </p:cTn>
                              </p:par>
                            </p:childTnLst>
                          </p:cTn>
                        </p:par>
                        <p:par>
                          <p:cTn id="67" fill="hold">
                            <p:stCondLst>
                              <p:cond delay="39500"/>
                            </p:stCondLst>
                            <p:childTnLst>
                              <p:par>
                                <p:cTn id="68" presetID="17" presetClass="entr" presetSubtype="1" fill="hold" grpId="0" nodeType="afterEffect">
                                  <p:stCondLst>
                                    <p:cond delay="8000"/>
                                  </p:stCondLst>
                                  <p:childTnLst>
                                    <p:set>
                                      <p:cBhvr>
                                        <p:cTn id="69" dur="1" fill="hold">
                                          <p:stCondLst>
                                            <p:cond delay="0"/>
                                          </p:stCondLst>
                                        </p:cTn>
                                        <p:tgtEl>
                                          <p:spTgt spid="84995">
                                            <p:txEl>
                                              <p:pRg st="9" end="9"/>
                                            </p:txEl>
                                          </p:spTgt>
                                        </p:tgtEl>
                                        <p:attrNameLst>
                                          <p:attrName>style.visibility</p:attrName>
                                        </p:attrNameLst>
                                      </p:cBhvr>
                                      <p:to>
                                        <p:strVal val="visible"/>
                                      </p:to>
                                    </p:set>
                                    <p:anim calcmode="lin" valueType="num">
                                      <p:cBhvr>
                                        <p:cTn id="70" dur="500" fill="hold"/>
                                        <p:tgtEl>
                                          <p:spTgt spid="84995">
                                            <p:txEl>
                                              <p:pRg st="9" end="9"/>
                                            </p:txEl>
                                          </p:spTgt>
                                        </p:tgtEl>
                                        <p:attrNameLst>
                                          <p:attrName>ppt_x</p:attrName>
                                        </p:attrNameLst>
                                      </p:cBhvr>
                                      <p:tavLst>
                                        <p:tav tm="0">
                                          <p:val>
                                            <p:strVal val="#ppt_x"/>
                                          </p:val>
                                        </p:tav>
                                        <p:tav tm="100000">
                                          <p:val>
                                            <p:strVal val="#ppt_x"/>
                                          </p:val>
                                        </p:tav>
                                      </p:tavLst>
                                    </p:anim>
                                    <p:anim calcmode="lin" valueType="num">
                                      <p:cBhvr>
                                        <p:cTn id="71" dur="500" fill="hold"/>
                                        <p:tgtEl>
                                          <p:spTgt spid="84995">
                                            <p:txEl>
                                              <p:pRg st="9" end="9"/>
                                            </p:txEl>
                                          </p:spTgt>
                                        </p:tgtEl>
                                        <p:attrNameLst>
                                          <p:attrName>ppt_y</p:attrName>
                                        </p:attrNameLst>
                                      </p:cBhvr>
                                      <p:tavLst>
                                        <p:tav tm="0">
                                          <p:val>
                                            <p:strVal val="#ppt_y-#ppt_h/2"/>
                                          </p:val>
                                        </p:tav>
                                        <p:tav tm="100000">
                                          <p:val>
                                            <p:strVal val="#ppt_y"/>
                                          </p:val>
                                        </p:tav>
                                      </p:tavLst>
                                    </p:anim>
                                    <p:anim calcmode="lin" valueType="num">
                                      <p:cBhvr>
                                        <p:cTn id="72" dur="500" fill="hold"/>
                                        <p:tgtEl>
                                          <p:spTgt spid="84995">
                                            <p:txEl>
                                              <p:pRg st="9" end="9"/>
                                            </p:txEl>
                                          </p:spTgt>
                                        </p:tgtEl>
                                        <p:attrNameLst>
                                          <p:attrName>ppt_w</p:attrName>
                                        </p:attrNameLst>
                                      </p:cBhvr>
                                      <p:tavLst>
                                        <p:tav tm="0">
                                          <p:val>
                                            <p:strVal val="#ppt_w"/>
                                          </p:val>
                                        </p:tav>
                                        <p:tav tm="100000">
                                          <p:val>
                                            <p:strVal val="#ppt_w"/>
                                          </p:val>
                                        </p:tav>
                                      </p:tavLst>
                                    </p:anim>
                                    <p:anim calcmode="lin" valueType="num">
                                      <p:cBhvr>
                                        <p:cTn id="73" dur="500" fill="hold"/>
                                        <p:tgtEl>
                                          <p:spTgt spid="84995">
                                            <p:txEl>
                                              <p:pRg st="9" end="9"/>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autoUpdateAnimBg="0" advAuto="100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91004830-C600-4E63-9AA7-B02F38530020}"/>
              </a:ext>
            </a:extLst>
          </p:cNvPr>
          <p:cNvSpPr txBox="1">
            <a:spLocks noChangeArrowheads="1"/>
          </p:cNvSpPr>
          <p:nvPr/>
        </p:nvSpPr>
        <p:spPr bwMode="auto">
          <a:xfrm rot="10800000">
            <a:off x="11305356" y="5418658"/>
            <a:ext cx="2380207" cy="198024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299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5" name="Text Box 3">
            <a:extLst>
              <a:ext uri="{FF2B5EF4-FFF2-40B4-BE49-F238E27FC236}">
                <a16:creationId xmlns:a16="http://schemas.microsoft.com/office/drawing/2014/main" id="{283AFA15-8B67-4CA3-A725-D6E12975976B}"/>
              </a:ext>
            </a:extLst>
          </p:cNvPr>
          <p:cNvSpPr txBox="1">
            <a:spLocks noChangeArrowheads="1"/>
          </p:cNvSpPr>
          <p:nvPr/>
        </p:nvSpPr>
        <p:spPr bwMode="auto">
          <a:xfrm>
            <a:off x="243117" y="1448215"/>
            <a:ext cx="2382706" cy="198024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299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6" name="Rectangle 5">
            <a:extLst>
              <a:ext uri="{FF2B5EF4-FFF2-40B4-BE49-F238E27FC236}">
                <a16:creationId xmlns:a16="http://schemas.microsoft.com/office/drawing/2014/main" id="{F144457D-6705-446E-A6BD-384EACA5510C}"/>
              </a:ext>
            </a:extLst>
          </p:cNvPr>
          <p:cNvSpPr>
            <a:spLocks noChangeArrowheads="1"/>
          </p:cNvSpPr>
          <p:nvPr/>
        </p:nvSpPr>
        <p:spPr bwMode="auto">
          <a:xfrm>
            <a:off x="2376364" y="2562883"/>
            <a:ext cx="10050448" cy="346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3962" tIns="72008" rIns="143962" bIns="72008">
            <a:spAutoFit/>
          </a:bodyPr>
          <a:lstStyle/>
          <a:p>
            <a:pPr algn="ctr" defTabSz="1285811" eaLnBrk="0" hangingPunct="0">
              <a:spcBef>
                <a:spcPct val="50000"/>
              </a:spcBef>
            </a:pPr>
            <a:r>
              <a:rPr lang="en-GB" sz="3600" dirty="0">
                <a:solidFill>
                  <a:prstClr val="black"/>
                </a:solidFill>
                <a:latin typeface="Century Gothic" panose="020B0502020202020204" pitchFamily="34" charset="0"/>
                <a:cs typeface="Times New Roman" pitchFamily="18" charset="0"/>
              </a:rPr>
              <a:t>To set standards of professional excellence and integrity for the securities, investment, wealth and financial planning professionals, providing qualifications and promoting the highest level of competence to our members, individuals and firms</a:t>
            </a:r>
          </a:p>
        </p:txBody>
      </p:sp>
      <p:sp>
        <p:nvSpPr>
          <p:cNvPr id="7" name="Rectangle 7">
            <a:extLst>
              <a:ext uri="{FF2B5EF4-FFF2-40B4-BE49-F238E27FC236}">
                <a16:creationId xmlns:a16="http://schemas.microsoft.com/office/drawing/2014/main" id="{5A2D96E5-D691-4E54-AF08-BD94A807FBBF}"/>
              </a:ext>
            </a:extLst>
          </p:cNvPr>
          <p:cNvSpPr>
            <a:spLocks noChangeArrowheads="1"/>
          </p:cNvSpPr>
          <p:nvPr/>
        </p:nvSpPr>
        <p:spPr bwMode="auto">
          <a:xfrm>
            <a:off x="759119" y="450106"/>
            <a:ext cx="12241063" cy="1170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390" tIns="70008" rIns="142390" bIns="70008" rtlCol="0" anchor="ctr">
            <a:noAutofit/>
          </a:bodyPr>
          <a:lstStyle/>
          <a:p>
            <a:pPr defTabSz="1285811" eaLnBrk="0" hangingPunct="0">
              <a:spcBef>
                <a:spcPct val="0"/>
              </a:spcBef>
            </a:pPr>
            <a:r>
              <a:rPr lang="en-US" sz="4800" dirty="0">
                <a:solidFill>
                  <a:srgbClr val="004F5A"/>
                </a:solidFill>
                <a:latin typeface="Century Gothic" pitchFamily="34" charset="0"/>
              </a:rPr>
              <a:t>CISI Mission Statement</a:t>
            </a:r>
          </a:p>
        </p:txBody>
      </p:sp>
    </p:spTree>
    <p:extLst>
      <p:ext uri="{BB962C8B-B14F-4D97-AF65-F5344CB8AC3E}">
        <p14:creationId xmlns:p14="http://schemas.microsoft.com/office/powerpoint/2010/main" val="3629628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0"/>
          <p:cNvSpPr>
            <a:spLocks noChangeArrowheads="1"/>
          </p:cNvSpPr>
          <p:nvPr/>
        </p:nvSpPr>
        <p:spPr bwMode="auto">
          <a:xfrm>
            <a:off x="720180" y="378098"/>
            <a:ext cx="118093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390" tIns="70008" rIns="142390" bIns="70008" rtlCol="0" anchor="ctr">
            <a:noAutofit/>
          </a:bodyPr>
          <a:lstStyle/>
          <a:p>
            <a:pPr defTabSz="1285811" eaLnBrk="0" hangingPunct="0">
              <a:spcBef>
                <a:spcPct val="0"/>
              </a:spcBef>
            </a:pPr>
            <a:r>
              <a:rPr lang="en-GB" sz="4800" dirty="0">
                <a:solidFill>
                  <a:srgbClr val="004F5A"/>
                </a:solidFill>
                <a:latin typeface="Century Gothic" pitchFamily="34" charset="0"/>
              </a:rPr>
              <a:t>What is Professionalism? </a:t>
            </a:r>
          </a:p>
        </p:txBody>
      </p:sp>
      <p:grpSp>
        <p:nvGrpSpPr>
          <p:cNvPr id="22" name="Group 21">
            <a:extLst>
              <a:ext uri="{FF2B5EF4-FFF2-40B4-BE49-F238E27FC236}">
                <a16:creationId xmlns:a16="http://schemas.microsoft.com/office/drawing/2014/main" id="{8C599330-B3AF-4761-B4B8-12A26A6358C1}"/>
              </a:ext>
            </a:extLst>
          </p:cNvPr>
          <p:cNvGrpSpPr/>
          <p:nvPr/>
        </p:nvGrpSpPr>
        <p:grpSpPr>
          <a:xfrm>
            <a:off x="5736438" y="1974688"/>
            <a:ext cx="5856950" cy="3083930"/>
            <a:chOff x="6577613" y="1466292"/>
            <a:chExt cx="5384313" cy="3083930"/>
          </a:xfrm>
          <a:solidFill>
            <a:srgbClr val="004856">
              <a:alpha val="85000"/>
            </a:srgbClr>
          </a:solidFill>
        </p:grpSpPr>
        <p:sp>
          <p:nvSpPr>
            <p:cNvPr id="23" name="Rectangle 22">
              <a:extLst>
                <a:ext uri="{FF2B5EF4-FFF2-40B4-BE49-F238E27FC236}">
                  <a16:creationId xmlns:a16="http://schemas.microsoft.com/office/drawing/2014/main" id="{41F7C12D-59A0-448A-933A-9AD2E6BFE607}"/>
                </a:ext>
              </a:extLst>
            </p:cNvPr>
            <p:cNvSpPr/>
            <p:nvPr/>
          </p:nvSpPr>
          <p:spPr>
            <a:xfrm>
              <a:off x="6577613" y="1466292"/>
              <a:ext cx="5384313" cy="3083930"/>
            </a:xfrm>
            <a:prstGeom prst="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92BF2D47-64DC-4687-962B-349C5C3E773E}"/>
                </a:ext>
              </a:extLst>
            </p:cNvPr>
            <p:cNvSpPr txBox="1"/>
            <p:nvPr/>
          </p:nvSpPr>
          <p:spPr>
            <a:xfrm>
              <a:off x="10222236" y="2685091"/>
              <a:ext cx="1739690" cy="615553"/>
            </a:xfrm>
            <a:prstGeom prst="rect">
              <a:avLst/>
            </a:prstGeom>
            <a:solidFill>
              <a:srgbClr val="004856">
                <a:alpha val="0"/>
              </a:srgbClr>
            </a:solidFill>
            <a:ln w="19050">
              <a:noFill/>
            </a:ln>
          </p:spPr>
          <p:txBody>
            <a:bodyPr wrap="square" rtlCol="0">
              <a:spAutoFit/>
            </a:bodyPr>
            <a:lstStyle/>
            <a:p>
              <a:r>
                <a:rPr lang="en-US" sz="3400" dirty="0">
                  <a:solidFill>
                    <a:schemeClr val="bg1"/>
                  </a:solidFill>
                  <a:latin typeface="Century Gothic" panose="020B0502020202020204" pitchFamily="34" charset="0"/>
                </a:rPr>
                <a:t>Skills</a:t>
              </a:r>
            </a:p>
          </p:txBody>
        </p:sp>
      </p:grpSp>
      <p:grpSp>
        <p:nvGrpSpPr>
          <p:cNvPr id="26" name="Group 25">
            <a:extLst>
              <a:ext uri="{FF2B5EF4-FFF2-40B4-BE49-F238E27FC236}">
                <a16:creationId xmlns:a16="http://schemas.microsoft.com/office/drawing/2014/main" id="{2303FA29-865A-4EB9-9DDC-EB368B39D4CA}"/>
              </a:ext>
            </a:extLst>
          </p:cNvPr>
          <p:cNvGrpSpPr/>
          <p:nvPr/>
        </p:nvGrpSpPr>
        <p:grpSpPr>
          <a:xfrm>
            <a:off x="2592388" y="2387187"/>
            <a:ext cx="6264696" cy="2808312"/>
            <a:chOff x="-1944116" y="2178298"/>
            <a:chExt cx="6264696" cy="2808312"/>
          </a:xfrm>
          <a:solidFill>
            <a:srgbClr val="004856"/>
          </a:solidFill>
        </p:grpSpPr>
        <p:sp>
          <p:nvSpPr>
            <p:cNvPr id="27" name="Rectangle 26">
              <a:extLst>
                <a:ext uri="{FF2B5EF4-FFF2-40B4-BE49-F238E27FC236}">
                  <a16:creationId xmlns:a16="http://schemas.microsoft.com/office/drawing/2014/main" id="{3B8578D0-2D71-4F00-932A-166CFC18FDDF}"/>
                </a:ext>
              </a:extLst>
            </p:cNvPr>
            <p:cNvSpPr/>
            <p:nvPr/>
          </p:nvSpPr>
          <p:spPr>
            <a:xfrm>
              <a:off x="-1944116" y="2178298"/>
              <a:ext cx="6264696" cy="2808312"/>
            </a:xfrm>
            <a:prstGeom prst="rect">
              <a:avLst/>
            </a:prstGeom>
            <a:solidFill>
              <a:srgbClr val="004856">
                <a:alpha val="75000"/>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CCE890FA-3578-4FBA-BC39-B4651B41308D}"/>
                </a:ext>
              </a:extLst>
            </p:cNvPr>
            <p:cNvSpPr txBox="1"/>
            <p:nvPr/>
          </p:nvSpPr>
          <p:spPr>
            <a:xfrm>
              <a:off x="-1512068" y="2839499"/>
              <a:ext cx="3456384" cy="615553"/>
            </a:xfrm>
            <a:prstGeom prst="rect">
              <a:avLst/>
            </a:prstGeom>
            <a:solidFill>
              <a:srgbClr val="004856">
                <a:alpha val="0"/>
              </a:srgbClr>
            </a:solidFill>
            <a:ln w="28575">
              <a:noFill/>
            </a:ln>
          </p:spPr>
          <p:txBody>
            <a:bodyPr wrap="square" rtlCol="0">
              <a:spAutoFit/>
            </a:bodyPr>
            <a:lstStyle/>
            <a:p>
              <a:r>
                <a:rPr lang="en-US" sz="3400" dirty="0">
                  <a:solidFill>
                    <a:schemeClr val="bg1"/>
                  </a:solidFill>
                  <a:latin typeface="Century Gothic" panose="020B0502020202020204" pitchFamily="34" charset="0"/>
                </a:rPr>
                <a:t>Knowledge</a:t>
              </a:r>
            </a:p>
          </p:txBody>
        </p:sp>
      </p:grpSp>
      <p:grpSp>
        <p:nvGrpSpPr>
          <p:cNvPr id="29" name="Group 28">
            <a:extLst>
              <a:ext uri="{FF2B5EF4-FFF2-40B4-BE49-F238E27FC236}">
                <a16:creationId xmlns:a16="http://schemas.microsoft.com/office/drawing/2014/main" id="{6F51D5CD-3535-4428-B521-16924F79CB69}"/>
              </a:ext>
            </a:extLst>
          </p:cNvPr>
          <p:cNvGrpSpPr/>
          <p:nvPr/>
        </p:nvGrpSpPr>
        <p:grpSpPr>
          <a:xfrm>
            <a:off x="4896644" y="4062921"/>
            <a:ext cx="5112568" cy="2507865"/>
            <a:chOff x="4048351" y="4301394"/>
            <a:chExt cx="5112568" cy="2507865"/>
          </a:xfrm>
          <a:solidFill>
            <a:srgbClr val="004856"/>
          </a:solidFill>
        </p:grpSpPr>
        <p:sp>
          <p:nvSpPr>
            <p:cNvPr id="30" name="Rectangle 29">
              <a:extLst>
                <a:ext uri="{FF2B5EF4-FFF2-40B4-BE49-F238E27FC236}">
                  <a16:creationId xmlns:a16="http://schemas.microsoft.com/office/drawing/2014/main" id="{927B4826-01C1-4978-AD48-A19778DEFD2E}"/>
                </a:ext>
              </a:extLst>
            </p:cNvPr>
            <p:cNvSpPr/>
            <p:nvPr/>
          </p:nvSpPr>
          <p:spPr>
            <a:xfrm>
              <a:off x="4048351" y="4301394"/>
              <a:ext cx="5112568" cy="2507865"/>
            </a:xfrm>
            <a:prstGeom prst="rect">
              <a:avLst/>
            </a:prstGeom>
            <a:solidFill>
              <a:srgbClr val="004856">
                <a:alpha val="75000"/>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D2C4C016-5C47-4170-B3CF-970C8C0C9220}"/>
                </a:ext>
              </a:extLst>
            </p:cNvPr>
            <p:cNvSpPr txBox="1"/>
            <p:nvPr/>
          </p:nvSpPr>
          <p:spPr>
            <a:xfrm>
              <a:off x="6156300" y="5935833"/>
              <a:ext cx="2952429" cy="615553"/>
            </a:xfrm>
            <a:prstGeom prst="rect">
              <a:avLst/>
            </a:prstGeom>
            <a:solidFill>
              <a:srgbClr val="004856">
                <a:alpha val="0"/>
              </a:srgbClr>
            </a:solidFill>
          </p:spPr>
          <p:txBody>
            <a:bodyPr wrap="square" rtlCol="0">
              <a:spAutoFit/>
            </a:bodyPr>
            <a:lstStyle/>
            <a:p>
              <a:r>
                <a:rPr lang="en-US" sz="3400" dirty="0">
                  <a:solidFill>
                    <a:schemeClr val="bg1"/>
                  </a:solidFill>
                  <a:latin typeface="Century Gothic" panose="020B0502020202020204" pitchFamily="34" charset="0"/>
                </a:rPr>
                <a:t>Behaviour</a:t>
              </a:r>
              <a:r>
                <a:rPr lang="en-US" sz="3400" dirty="0"/>
                <a:t> </a:t>
              </a:r>
            </a:p>
          </p:txBody>
        </p:sp>
      </p:grpSp>
      <p:sp>
        <p:nvSpPr>
          <p:cNvPr id="21" name="TextBox 20">
            <a:extLst>
              <a:ext uri="{FF2B5EF4-FFF2-40B4-BE49-F238E27FC236}">
                <a16:creationId xmlns:a16="http://schemas.microsoft.com/office/drawing/2014/main" id="{8F1084AB-0803-435A-823A-A9E6E8D06516}"/>
              </a:ext>
            </a:extLst>
          </p:cNvPr>
          <p:cNvSpPr txBox="1"/>
          <p:nvPr/>
        </p:nvSpPr>
        <p:spPr>
          <a:xfrm>
            <a:off x="5410531" y="4321936"/>
            <a:ext cx="3708541" cy="553998"/>
          </a:xfrm>
          <a:prstGeom prst="rect">
            <a:avLst/>
          </a:prstGeom>
          <a:noFill/>
        </p:spPr>
        <p:txBody>
          <a:bodyPr wrap="square" rtlCol="0">
            <a:spAutoFit/>
          </a:bodyPr>
          <a:lstStyle/>
          <a:p>
            <a:pPr algn="ctr"/>
            <a:r>
              <a:rPr lang="en-US" sz="3000" dirty="0">
                <a:solidFill>
                  <a:schemeClr val="bg1"/>
                </a:solidFill>
                <a:latin typeface="Century Gothic" panose="020B0502020202020204" pitchFamily="34" charset="0"/>
              </a:rPr>
              <a:t>Professionalism</a:t>
            </a:r>
          </a:p>
        </p:txBody>
      </p:sp>
    </p:spTree>
    <p:custDataLst>
      <p:tags r:id="rId1"/>
    </p:custDataLst>
    <p:extLst>
      <p:ext uri="{BB962C8B-B14F-4D97-AF65-F5344CB8AC3E}">
        <p14:creationId xmlns:p14="http://schemas.microsoft.com/office/powerpoint/2010/main" val="298472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749"/>
                                          </p:stCondLst>
                                        </p:cTn>
                                        <p:tgtEl>
                                          <p:spTgt spid="22"/>
                                        </p:tgtEl>
                                        <p:attrNameLst>
                                          <p:attrName>style.visibility</p:attrName>
                                        </p:attrNameLst>
                                      </p:cBhvr>
                                      <p:to>
                                        <p:strVal val="visible"/>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749"/>
                                          </p:stCondLst>
                                        </p:cTn>
                                        <p:tgtEl>
                                          <p:spTgt spid="29"/>
                                        </p:tgtEl>
                                        <p:attrNameLst>
                                          <p:attrName>style.visibility</p:attrName>
                                        </p:attrNameLst>
                                      </p:cBhvr>
                                      <p:to>
                                        <p:strVal val="visible"/>
                                      </p:to>
                                    </p:set>
                                  </p:childTnLst>
                                </p:cTn>
                              </p:par>
                            </p:childTnLst>
                          </p:cTn>
                        </p:par>
                        <p:par>
                          <p:cTn id="13" fill="hold">
                            <p:stCondLst>
                              <p:cond delay="15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3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6" tIns="70004" rIns="142506" bIns="70004" rtlCol="0" anchor="ctr">
            <a:noAutofit/>
          </a:bodyPr>
          <a:lstStyle/>
          <a:p>
            <a:pPr algn="l" eaLnBrk="0" hangingPunct="0"/>
            <a:r>
              <a:rPr lang="en-GB" sz="5625" dirty="0">
                <a:ea typeface="+mn-ea"/>
                <a:cs typeface="+mn-cs"/>
              </a:rPr>
              <a:t>Introducing the CISI</a:t>
            </a:r>
          </a:p>
        </p:txBody>
      </p:sp>
      <p:sp>
        <p:nvSpPr>
          <p:cNvPr id="84995" name="Rectangle 3"/>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06" tIns="72004" rIns="144006" bIns="72004" numCol="1" rtlCol="0" anchor="t" anchorCtr="0" compatLnSpc="1">
            <a:prstTxWarp prst="textNoShape">
              <a:avLst/>
            </a:prstTxWarp>
            <a:noAutofit/>
          </a:bodyPr>
          <a:lstStyle/>
          <a:p>
            <a:pPr marL="0" indent="0">
              <a:buNone/>
            </a:pPr>
            <a:r>
              <a:rPr lang="en-GB" sz="1875" dirty="0"/>
              <a:t>The CISI is a charity which emerged from the London Stock Exchange when it was demutualised over 20 years ago and currently employs 170 professionals, including specialist examination managers and technical operations staff and has over 300 industry volunteers to its credit.  The Institute operates globally, with its headquarters in London and regional offices in Mumbai, Dubai, Singapore, Manila, Spain, Columbia, Dublin and Colombo, plus representation in Kenya and Nigeria</a:t>
            </a:r>
          </a:p>
          <a:p>
            <a:pPr marL="0" indent="0">
              <a:buNone/>
            </a:pPr>
            <a:endParaRPr lang="en-GB" sz="1875" dirty="0"/>
          </a:p>
          <a:p>
            <a:pPr marL="0" indent="0">
              <a:spcBef>
                <a:spcPts val="0"/>
              </a:spcBef>
              <a:buNone/>
            </a:pPr>
            <a:r>
              <a:rPr lang="en-GB" sz="1875" dirty="0"/>
              <a:t>In the last twelve months, over 41,000 CISI qualifications have been taken in over 85 </a:t>
            </a:r>
          </a:p>
          <a:p>
            <a:pPr marL="0" indent="0">
              <a:spcBef>
                <a:spcPts val="0"/>
              </a:spcBef>
              <a:buNone/>
            </a:pPr>
            <a:r>
              <a:rPr lang="en-GB" sz="1875" dirty="0"/>
              <a:t>countries and over 48,000 people are individual members in 116 countries, with about 20,000 being fully qualified.</a:t>
            </a:r>
          </a:p>
          <a:p>
            <a:pPr marL="0" indent="0">
              <a:buNone/>
            </a:pPr>
            <a:r>
              <a:rPr lang="en-GB" sz="1875" dirty="0"/>
              <a:t> </a:t>
            </a:r>
          </a:p>
          <a:p>
            <a:pPr marL="0" indent="0">
              <a:spcBef>
                <a:spcPts val="0"/>
              </a:spcBef>
              <a:buNone/>
            </a:pPr>
            <a:r>
              <a:rPr lang="en-GB" sz="1875" dirty="0"/>
              <a:t>The CISI is fully accredited by the UK Regulator, the Financial Conduct Authority (FCA), and is licensed to issue annual Statements of Professional Standing (SPSs) to suitably qualified individuals.  The CISI is also regulated by the UK Education Regulator, </a:t>
            </a:r>
            <a:r>
              <a:rPr lang="en-GB" sz="1875" dirty="0" err="1"/>
              <a:t>Ofqual</a:t>
            </a:r>
            <a:r>
              <a:rPr lang="en-GB" sz="1875" dirty="0"/>
              <a:t> and is fully compliant with all its regulations and requirements. </a:t>
            </a:r>
          </a:p>
          <a:p>
            <a:endParaRPr lang="en-GB" sz="1875" dirty="0"/>
          </a:p>
          <a:p>
            <a:pPr marL="0" indent="0">
              <a:buNone/>
            </a:pPr>
            <a:r>
              <a:rPr lang="en-GB" sz="1875" dirty="0"/>
              <a:t>The CISI’s qualifications are internationally recognised in more than 36 countries and over 92% of the world’s leading banks employ staff who have qualified with the CISI. </a:t>
            </a:r>
          </a:p>
          <a:p>
            <a:pPr marL="0" indent="0" defTabSz="1440139" fontAlgn="base">
              <a:spcBef>
                <a:spcPts val="315"/>
              </a:spcBef>
              <a:spcAft>
                <a:spcPts val="315"/>
              </a:spcAft>
              <a:buClr>
                <a:srgbClr val="006666"/>
              </a:buClr>
              <a:buSzPct val="100000"/>
              <a:buNone/>
            </a:pPr>
            <a:endParaRPr lang="en-US" sz="1875" dirty="0"/>
          </a:p>
        </p:txBody>
      </p:sp>
      <p:pic>
        <p:nvPicPr>
          <p:cNvPr id="2" name="Picture 1"/>
          <p:cNvPicPr>
            <a:picLocks noChangeAspect="1"/>
          </p:cNvPicPr>
          <p:nvPr/>
        </p:nvPicPr>
        <p:blipFill>
          <a:blip r:embed="rId4"/>
          <a:stretch>
            <a:fillRect/>
          </a:stretch>
        </p:blipFill>
        <p:spPr>
          <a:xfrm>
            <a:off x="0" y="3"/>
            <a:ext cx="14401800" cy="8101010"/>
          </a:xfrm>
          <a:prstGeom prst="rect">
            <a:avLst/>
          </a:prstGeom>
        </p:spPr>
      </p:pic>
    </p:spTree>
    <p:custDataLst>
      <p:tags r:id="rId1"/>
    </p:custDataLst>
    <p:extLst>
      <p:ext uri="{BB962C8B-B14F-4D97-AF65-F5344CB8AC3E}">
        <p14:creationId xmlns:p14="http://schemas.microsoft.com/office/powerpoint/2010/main" val="160682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792188" y="378098"/>
            <a:ext cx="5068131" cy="914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979" tIns="72009" rIns="143979" bIns="72009">
            <a:spAutoFit/>
          </a:bodyPr>
          <a:lstStyle/>
          <a:p>
            <a:pPr defTabSz="1285811" eaLnBrk="0" hangingPunct="0">
              <a:spcBef>
                <a:spcPct val="0"/>
              </a:spcBef>
              <a:defRPr/>
            </a:pPr>
            <a:r>
              <a:rPr lang="en-US" sz="4800" dirty="0">
                <a:solidFill>
                  <a:srgbClr val="004F5A"/>
                </a:solidFill>
                <a:latin typeface="Century Gothic" pitchFamily="34" charset="0"/>
              </a:rPr>
              <a:t>Main activities</a:t>
            </a:r>
          </a:p>
        </p:txBody>
      </p:sp>
      <p:sp>
        <p:nvSpPr>
          <p:cNvPr id="5" name="Rectangle 8"/>
          <p:cNvSpPr>
            <a:spLocks noChangeArrowheads="1"/>
          </p:cNvSpPr>
          <p:nvPr/>
        </p:nvSpPr>
        <p:spPr bwMode="auto">
          <a:xfrm>
            <a:off x="13625" y="5850706"/>
            <a:ext cx="14388175" cy="8840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979" tIns="72009" rIns="143979" bIns="72009">
            <a:spAutoFit/>
          </a:bodyPr>
          <a:lstStyle/>
          <a:p>
            <a:pPr algn="ctr" defTabSz="1285646">
              <a:defRPr/>
            </a:pPr>
            <a:r>
              <a:rPr lang="en-GB" sz="2400" kern="0" dirty="0">
                <a:latin typeface="Century Gothic" pitchFamily="34" charset="0"/>
                <a:cs typeface="Times New Roman" pitchFamily="18" charset="0"/>
              </a:rPr>
              <a:t>To set standards of </a:t>
            </a:r>
            <a:r>
              <a:rPr lang="en-GB" sz="2400" b="1" kern="0" dirty="0">
                <a:latin typeface="Century Gothic" pitchFamily="34" charset="0"/>
                <a:cs typeface="Times New Roman" pitchFamily="18" charset="0"/>
              </a:rPr>
              <a:t>professional excellence</a:t>
            </a:r>
            <a:r>
              <a:rPr lang="en-GB" sz="2400" kern="0" dirty="0">
                <a:latin typeface="Century Gothic" pitchFamily="34" charset="0"/>
                <a:cs typeface="Times New Roman" pitchFamily="18" charset="0"/>
              </a:rPr>
              <a:t> and </a:t>
            </a:r>
            <a:r>
              <a:rPr lang="en-GB" sz="2400" b="1" kern="0" dirty="0">
                <a:latin typeface="Century Gothic" pitchFamily="34" charset="0"/>
                <a:cs typeface="Times New Roman" pitchFamily="18" charset="0"/>
              </a:rPr>
              <a:t>integrity</a:t>
            </a:r>
            <a:r>
              <a:rPr lang="en-GB" sz="2400" kern="0" dirty="0">
                <a:latin typeface="Century Gothic" pitchFamily="34" charset="0"/>
                <a:cs typeface="Times New Roman" pitchFamily="18" charset="0"/>
              </a:rPr>
              <a:t> for the securities and investment industry, providing qualifications and promoting the </a:t>
            </a:r>
            <a:r>
              <a:rPr lang="en-GB" sz="2400" b="1" kern="0" dirty="0">
                <a:latin typeface="Century Gothic" pitchFamily="34" charset="0"/>
                <a:cs typeface="Times New Roman" pitchFamily="18" charset="0"/>
              </a:rPr>
              <a:t>highest level of competence</a:t>
            </a:r>
            <a:endParaRPr lang="en-GB" sz="2400" kern="0" dirty="0">
              <a:solidFill>
                <a:schemeClr val="bg1"/>
              </a:solidFill>
              <a:latin typeface="Century Gothic" pitchFamily="34" charset="0"/>
              <a:cs typeface="Times New Roman" pitchFamily="18" charset="0"/>
            </a:endParaRPr>
          </a:p>
        </p:txBody>
      </p:sp>
      <p:grpSp>
        <p:nvGrpSpPr>
          <p:cNvPr id="3" name="Group 2">
            <a:extLst>
              <a:ext uri="{FF2B5EF4-FFF2-40B4-BE49-F238E27FC236}">
                <a16:creationId xmlns:a16="http://schemas.microsoft.com/office/drawing/2014/main" id="{6747D939-7953-4834-8EED-4B6382920443}"/>
              </a:ext>
            </a:extLst>
          </p:cNvPr>
          <p:cNvGrpSpPr/>
          <p:nvPr/>
        </p:nvGrpSpPr>
        <p:grpSpPr>
          <a:xfrm>
            <a:off x="936204" y="1746250"/>
            <a:ext cx="3570446" cy="4003447"/>
            <a:chOff x="936204" y="1746250"/>
            <a:chExt cx="3570446" cy="4003447"/>
          </a:xfrm>
        </p:grpSpPr>
        <p:sp>
          <p:nvSpPr>
            <p:cNvPr id="5126" name="Text Box 6"/>
            <p:cNvSpPr txBox="1">
              <a:spLocks noChangeArrowheads="1"/>
            </p:cNvSpPr>
            <p:nvPr/>
          </p:nvSpPr>
          <p:spPr bwMode="auto">
            <a:xfrm>
              <a:off x="936204" y="4244670"/>
              <a:ext cx="3570446" cy="15050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2000" b="1" dirty="0">
                  <a:solidFill>
                    <a:srgbClr val="008080"/>
                  </a:solidFill>
                  <a:latin typeface="Century Gothic" pitchFamily="34" charset="0"/>
                </a:rPr>
                <a:t>ATTAIN Competence</a:t>
              </a:r>
            </a:p>
            <a:p>
              <a:pPr algn="ctr">
                <a:spcBef>
                  <a:spcPct val="0"/>
                </a:spcBef>
                <a:buFontTx/>
                <a:buNone/>
              </a:pPr>
              <a:r>
                <a:rPr lang="en-US" altLang="en-US" sz="2000" dirty="0">
                  <a:solidFill>
                    <a:srgbClr val="008080"/>
                  </a:solidFill>
                  <a:latin typeface="Century Gothic" pitchFamily="34" charset="0"/>
                </a:rPr>
                <a:t>Testing knowledge, awarding qualifications</a:t>
              </a:r>
            </a:p>
            <a:p>
              <a:pPr eaLnBrk="1" hangingPunct="1">
                <a:spcBef>
                  <a:spcPct val="50000"/>
                </a:spcBef>
                <a:buFontTx/>
                <a:buNone/>
              </a:pPr>
              <a:endParaRPr lang="en-US" altLang="en-US" sz="1890" dirty="0">
                <a:solidFill>
                  <a:srgbClr val="006666"/>
                </a:solidFill>
                <a:latin typeface="Century Gothic" pitchFamily="34" charset="0"/>
              </a:endParaRPr>
            </a:p>
          </p:txBody>
        </p:sp>
        <p:pic>
          <p:nvPicPr>
            <p:cNvPr id="12" name="Picture 5" descr="M:\Design work\Various\slides\schools\advice.jpg"/>
            <p:cNvPicPr>
              <a:picLocks noChangeAspect="1" noChangeArrowheads="1"/>
            </p:cNvPicPr>
            <p:nvPr/>
          </p:nvPicPr>
          <p:blipFill>
            <a:blip r:embed="rId4"/>
            <a:srcRect/>
            <a:stretch>
              <a:fillRect/>
            </a:stretch>
          </p:blipFill>
          <p:spPr bwMode="auto">
            <a:xfrm>
              <a:off x="1447592" y="1746250"/>
              <a:ext cx="2515316" cy="2517812"/>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pSp>
      <p:grpSp>
        <p:nvGrpSpPr>
          <p:cNvPr id="6" name="Group 5">
            <a:extLst>
              <a:ext uri="{FF2B5EF4-FFF2-40B4-BE49-F238E27FC236}">
                <a16:creationId xmlns:a16="http://schemas.microsoft.com/office/drawing/2014/main" id="{246FF748-191B-404B-91B1-C9E3559869BF}"/>
              </a:ext>
            </a:extLst>
          </p:cNvPr>
          <p:cNvGrpSpPr/>
          <p:nvPr/>
        </p:nvGrpSpPr>
        <p:grpSpPr>
          <a:xfrm>
            <a:off x="5197596" y="1764639"/>
            <a:ext cx="3570446" cy="4307702"/>
            <a:chOff x="5197596" y="1764639"/>
            <a:chExt cx="3570446" cy="4307702"/>
          </a:xfrm>
        </p:grpSpPr>
        <p:sp>
          <p:nvSpPr>
            <p:cNvPr id="5127" name="Text Box 7"/>
            <p:cNvSpPr txBox="1">
              <a:spLocks noChangeArrowheads="1"/>
            </p:cNvSpPr>
            <p:nvPr/>
          </p:nvSpPr>
          <p:spPr bwMode="auto">
            <a:xfrm>
              <a:off x="5197596" y="4259537"/>
              <a:ext cx="3570446" cy="18128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2000" b="1" dirty="0">
                  <a:solidFill>
                    <a:srgbClr val="008080"/>
                  </a:solidFill>
                  <a:latin typeface="Century Gothic" pitchFamily="34" charset="0"/>
                </a:rPr>
                <a:t>MAINTAIN Competence</a:t>
              </a:r>
            </a:p>
            <a:p>
              <a:pPr algn="ctr">
                <a:spcBef>
                  <a:spcPct val="0"/>
                </a:spcBef>
                <a:buFontTx/>
                <a:buNone/>
              </a:pPr>
              <a:r>
                <a:rPr lang="en-US" altLang="en-US" sz="2000" dirty="0">
                  <a:solidFill>
                    <a:srgbClr val="008080"/>
                  </a:solidFill>
                  <a:latin typeface="Century Gothic" pitchFamily="34" charset="0"/>
                </a:rPr>
                <a:t>Membership for continuing professional development</a:t>
              </a:r>
            </a:p>
            <a:p>
              <a:pPr algn="ctr" eaLnBrk="1" hangingPunct="1">
                <a:spcBef>
                  <a:spcPct val="50000"/>
                </a:spcBef>
                <a:buFontTx/>
                <a:buNone/>
              </a:pPr>
              <a:endParaRPr lang="en-US" altLang="en-US" sz="1890" dirty="0">
                <a:solidFill>
                  <a:srgbClr val="006666"/>
                </a:solidFill>
                <a:latin typeface="Century Gothic" pitchFamily="34" charset="0"/>
              </a:endParaRPr>
            </a:p>
          </p:txBody>
        </p:sp>
        <p:pic>
          <p:nvPicPr>
            <p:cNvPr id="5131" name="Picture 2" descr="M:\Design work\Various\slides\schools\pl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5772" y="1764639"/>
              <a:ext cx="2574093" cy="248959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09FAF89B-8CFD-4C19-9A3C-73B1EF06A57E}"/>
              </a:ext>
            </a:extLst>
          </p:cNvPr>
          <p:cNvGrpSpPr/>
          <p:nvPr/>
        </p:nvGrpSpPr>
        <p:grpSpPr>
          <a:xfrm>
            <a:off x="9619011" y="1746250"/>
            <a:ext cx="3570446" cy="4110511"/>
            <a:chOff x="9619011" y="1746250"/>
            <a:chExt cx="3570446" cy="4110511"/>
          </a:xfrm>
        </p:grpSpPr>
        <p:sp>
          <p:nvSpPr>
            <p:cNvPr id="5128" name="Text Box 8"/>
            <p:cNvSpPr txBox="1">
              <a:spLocks noChangeArrowheads="1"/>
            </p:cNvSpPr>
            <p:nvPr/>
          </p:nvSpPr>
          <p:spPr bwMode="auto">
            <a:xfrm>
              <a:off x="9619011" y="4257092"/>
              <a:ext cx="3570446" cy="159966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1890" b="1" dirty="0">
                  <a:solidFill>
                    <a:srgbClr val="008080"/>
                  </a:solidFill>
                  <a:latin typeface="Century Gothic" pitchFamily="34" charset="0"/>
                </a:rPr>
                <a:t>Promote TRUST</a:t>
              </a:r>
            </a:p>
            <a:p>
              <a:pPr algn="ctr">
                <a:spcBef>
                  <a:spcPct val="0"/>
                </a:spcBef>
                <a:buFontTx/>
                <a:buNone/>
              </a:pPr>
              <a:r>
                <a:rPr lang="en-US" altLang="en-US" sz="1890" dirty="0">
                  <a:solidFill>
                    <a:srgbClr val="008080"/>
                  </a:solidFill>
                  <a:latin typeface="Century Gothic" pitchFamily="34" charset="0"/>
                </a:rPr>
                <a:t>Promote high standards of integrity &amp; ethics</a:t>
              </a:r>
            </a:p>
            <a:p>
              <a:pPr algn="ctr" eaLnBrk="1" hangingPunct="1">
                <a:spcBef>
                  <a:spcPct val="50000"/>
                </a:spcBef>
                <a:buFontTx/>
                <a:buNone/>
              </a:pPr>
              <a:endParaRPr lang="en-US" altLang="en-US" sz="2520" dirty="0">
                <a:solidFill>
                  <a:srgbClr val="006666"/>
                </a:solidFill>
                <a:latin typeface="Century Gothic" pitchFamily="34" charset="0"/>
              </a:endParaRPr>
            </a:p>
          </p:txBody>
        </p:sp>
        <p:pic>
          <p:nvPicPr>
            <p:cNvPr id="14" name="Picture 7" descr="M:\Design work\Various\slides\schools\ops.jpg">
              <a:extLst>
                <a:ext uri="{FF2B5EF4-FFF2-40B4-BE49-F238E27FC236}">
                  <a16:creationId xmlns:a16="http://schemas.microsoft.com/office/drawing/2014/main" id="{0CCE295A-A3D9-48EE-89E5-7E9F421D4660}"/>
                </a:ext>
              </a:extLst>
            </p:cNvPr>
            <p:cNvPicPr>
              <a:picLocks noChangeAspect="1" noChangeArrowheads="1"/>
            </p:cNvPicPr>
            <p:nvPr/>
          </p:nvPicPr>
          <p:blipFill>
            <a:blip r:embed="rId6"/>
            <a:srcRect/>
            <a:stretch>
              <a:fillRect/>
            </a:stretch>
          </p:blipFill>
          <p:spPr bwMode="auto">
            <a:xfrm>
              <a:off x="10062218" y="1746250"/>
              <a:ext cx="2583305" cy="2515312"/>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62461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88406" y="522114"/>
            <a:ext cx="11333485" cy="742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4" tIns="72008" rIns="144014" bIns="7200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z="4800" dirty="0">
                <a:solidFill>
                  <a:srgbClr val="004F5A"/>
                </a:solidFill>
                <a:latin typeface="Century Gothic" pitchFamily="34" charset="0"/>
              </a:rPr>
              <a:t>CISI professional qualifications</a:t>
            </a:r>
          </a:p>
        </p:txBody>
      </p:sp>
      <p:sp>
        <p:nvSpPr>
          <p:cNvPr id="3" name="Rectangle 3"/>
          <p:cNvSpPr>
            <a:spLocks noChangeArrowheads="1"/>
          </p:cNvSpPr>
          <p:nvPr/>
        </p:nvSpPr>
        <p:spPr bwMode="auto">
          <a:xfrm>
            <a:off x="813890" y="2494903"/>
            <a:ext cx="9625858" cy="3427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5" tIns="70008" rIns="142515" bIns="70008"/>
          <a:lstStyle/>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Demonstrate ability to practically apply your knowledge</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Prepared by practitioners in their field</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Study pathways for career progression </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Internationally portable</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Opportunities for professional body membership</a:t>
            </a:r>
            <a:endParaRPr lang="en-US" sz="2400" kern="0" dirty="0">
              <a:solidFill>
                <a:srgbClr val="FF6600"/>
              </a:solidFill>
              <a:latin typeface="Century Gothic" panose="020B0502020202020204" pitchFamily="34" charset="0"/>
            </a:endParaRPr>
          </a:p>
        </p:txBody>
      </p:sp>
      <p:sp>
        <p:nvSpPr>
          <p:cNvPr id="4" name="TextBox 3"/>
          <p:cNvSpPr txBox="1"/>
          <p:nvPr/>
        </p:nvSpPr>
        <p:spPr>
          <a:xfrm>
            <a:off x="813890" y="1851609"/>
            <a:ext cx="10203434" cy="477821"/>
          </a:xfrm>
          <a:prstGeom prst="rect">
            <a:avLst/>
          </a:prstGeom>
          <a:noFill/>
        </p:spPr>
        <p:txBody>
          <a:bodyPr wrap="square" lIns="144014" tIns="72008" rIns="144014" bIns="72008">
            <a:spAutoFit/>
          </a:bodyPr>
          <a:lstStyle/>
          <a:p>
            <a:pPr defTabSz="1440390">
              <a:lnSpc>
                <a:spcPct val="90000"/>
              </a:lnSpc>
              <a:spcBef>
                <a:spcPct val="40000"/>
              </a:spcBef>
              <a:spcAft>
                <a:spcPct val="20000"/>
              </a:spcAft>
              <a:buClr>
                <a:srgbClr val="006666"/>
              </a:buClr>
              <a:buSzPct val="125000"/>
              <a:defRPr/>
            </a:pPr>
            <a:r>
              <a:rPr lang="en-GB" sz="2400" b="1" kern="0" dirty="0">
                <a:latin typeface="Century Gothic" pitchFamily="34" charset="0"/>
                <a:cs typeface="Times New Roman" pitchFamily="18" charset="0"/>
              </a:rPr>
              <a:t>Created by practitioners for practitioners</a:t>
            </a:r>
          </a:p>
        </p:txBody>
      </p:sp>
      <p:pic>
        <p:nvPicPr>
          <p:cNvPr id="8" name="Picture 7">
            <a:extLst>
              <a:ext uri="{FF2B5EF4-FFF2-40B4-BE49-F238E27FC236}">
                <a16:creationId xmlns:a16="http://schemas.microsoft.com/office/drawing/2014/main" id="{E0B5F459-3394-4471-8DBA-3A1CB352BBF0}"/>
              </a:ext>
            </a:extLst>
          </p:cNvPr>
          <p:cNvPicPr>
            <a:picLocks noChangeAspect="1"/>
          </p:cNvPicPr>
          <p:nvPr/>
        </p:nvPicPr>
        <p:blipFill>
          <a:blip r:embed="rId4"/>
          <a:stretch>
            <a:fillRect/>
          </a:stretch>
        </p:blipFill>
        <p:spPr>
          <a:xfrm>
            <a:off x="920236" y="5990542"/>
            <a:ext cx="12871609" cy="843855"/>
          </a:xfrm>
          <a:prstGeom prst="rect">
            <a:avLst/>
          </a:prstGeom>
        </p:spPr>
      </p:pic>
    </p:spTree>
    <p:custDataLst>
      <p:tags r:id="rId1"/>
    </p:custDataLst>
    <p:extLst>
      <p:ext uri="{BB962C8B-B14F-4D97-AF65-F5344CB8AC3E}">
        <p14:creationId xmlns:p14="http://schemas.microsoft.com/office/powerpoint/2010/main" val="1427987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M:\Design work\Various\slides\globe-finance.jpg">
            <a:extLst>
              <a:ext uri="{FF2B5EF4-FFF2-40B4-BE49-F238E27FC236}">
                <a16:creationId xmlns:a16="http://schemas.microsoft.com/office/drawing/2014/main" id="{4FF22931-3AAD-4BBE-A9C2-709E864CA694}"/>
              </a:ext>
            </a:extLst>
          </p:cNvPr>
          <p:cNvPicPr>
            <a:picLocks noChangeAspect="1" noChangeArrowheads="1"/>
          </p:cNvPicPr>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188721"/>
            <a:ext cx="14400369" cy="6912292"/>
          </a:xfrm>
          <a:prstGeom prst="rect">
            <a:avLst/>
          </a:prstGeom>
          <a:solidFill>
            <a:srgbClr val="FFFFFF">
              <a:alpha val="55000"/>
            </a:srgbClr>
          </a:solidFill>
          <a:ln>
            <a:noFill/>
          </a:ln>
          <a:extLst/>
        </p:spPr>
      </p:pic>
      <p:sp>
        <p:nvSpPr>
          <p:cNvPr id="3" name="Rectangle 7">
            <a:extLst>
              <a:ext uri="{FF2B5EF4-FFF2-40B4-BE49-F238E27FC236}">
                <a16:creationId xmlns:a16="http://schemas.microsoft.com/office/drawing/2014/main" id="{C53815C6-4183-4872-825D-0D51F77B20D0}"/>
              </a:ext>
            </a:extLst>
          </p:cNvPr>
          <p:cNvSpPr>
            <a:spLocks noChangeArrowheads="1"/>
          </p:cNvSpPr>
          <p:nvPr/>
        </p:nvSpPr>
        <p:spPr bwMode="auto">
          <a:xfrm>
            <a:off x="1141046" y="2053778"/>
            <a:ext cx="5411783"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Wealth Management</a:t>
            </a:r>
          </a:p>
        </p:txBody>
      </p:sp>
      <p:sp>
        <p:nvSpPr>
          <p:cNvPr id="4" name="Rectangle 11">
            <a:extLst>
              <a:ext uri="{FF2B5EF4-FFF2-40B4-BE49-F238E27FC236}">
                <a16:creationId xmlns:a16="http://schemas.microsoft.com/office/drawing/2014/main" id="{467CB417-E6D8-478D-9C57-5F4E8B70205F}"/>
              </a:ext>
            </a:extLst>
          </p:cNvPr>
          <p:cNvSpPr>
            <a:spLocks noChangeArrowheads="1"/>
          </p:cNvSpPr>
          <p:nvPr/>
        </p:nvSpPr>
        <p:spPr bwMode="auto">
          <a:xfrm>
            <a:off x="8054058" y="4413604"/>
            <a:ext cx="5335962"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Compliance</a:t>
            </a:r>
          </a:p>
        </p:txBody>
      </p:sp>
      <p:sp>
        <p:nvSpPr>
          <p:cNvPr id="5" name="Rectangle 7">
            <a:extLst>
              <a:ext uri="{FF2B5EF4-FFF2-40B4-BE49-F238E27FC236}">
                <a16:creationId xmlns:a16="http://schemas.microsoft.com/office/drawing/2014/main" id="{6C166509-142D-43DF-8B3C-33D76ECBC428}"/>
              </a:ext>
            </a:extLst>
          </p:cNvPr>
          <p:cNvSpPr>
            <a:spLocks noChangeArrowheads="1"/>
          </p:cNvSpPr>
          <p:nvPr/>
        </p:nvSpPr>
        <p:spPr bwMode="auto">
          <a:xfrm>
            <a:off x="1109373" y="5591879"/>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Investment Operations</a:t>
            </a:r>
          </a:p>
        </p:txBody>
      </p:sp>
      <p:sp>
        <p:nvSpPr>
          <p:cNvPr id="6" name="Rectangle 7">
            <a:extLst>
              <a:ext uri="{FF2B5EF4-FFF2-40B4-BE49-F238E27FC236}">
                <a16:creationId xmlns:a16="http://schemas.microsoft.com/office/drawing/2014/main" id="{6F7057B2-CA29-43EF-8D23-0BD779DFCCC3}"/>
              </a:ext>
            </a:extLst>
          </p:cNvPr>
          <p:cNvSpPr>
            <a:spLocks noChangeArrowheads="1"/>
          </p:cNvSpPr>
          <p:nvPr/>
        </p:nvSpPr>
        <p:spPr bwMode="auto">
          <a:xfrm>
            <a:off x="1117783" y="4437824"/>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Investment Management</a:t>
            </a:r>
            <a:endParaRPr lang="en-GB" sz="2800" b="1" kern="0" dirty="0">
              <a:solidFill>
                <a:prstClr val="white"/>
              </a:solidFill>
              <a:latin typeface="Century Gothic" panose="020B0502020202020204" pitchFamily="34" charset="0"/>
              <a:cs typeface="Arial" charset="0"/>
            </a:endParaRPr>
          </a:p>
        </p:txBody>
      </p:sp>
      <p:sp>
        <p:nvSpPr>
          <p:cNvPr id="7" name="Rectangle 11">
            <a:extLst>
              <a:ext uri="{FF2B5EF4-FFF2-40B4-BE49-F238E27FC236}">
                <a16:creationId xmlns:a16="http://schemas.microsoft.com/office/drawing/2014/main" id="{1A8469AE-945B-45E8-8178-545AA197D89A}"/>
              </a:ext>
            </a:extLst>
          </p:cNvPr>
          <p:cNvSpPr>
            <a:spLocks noChangeArrowheads="1"/>
          </p:cNvSpPr>
          <p:nvPr/>
        </p:nvSpPr>
        <p:spPr bwMode="auto">
          <a:xfrm>
            <a:off x="8041230" y="3352333"/>
            <a:ext cx="5348790"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Risk</a:t>
            </a:r>
          </a:p>
        </p:txBody>
      </p:sp>
      <p:sp>
        <p:nvSpPr>
          <p:cNvPr id="9" name="Rectangle 11">
            <a:extLst>
              <a:ext uri="{FF2B5EF4-FFF2-40B4-BE49-F238E27FC236}">
                <a16:creationId xmlns:a16="http://schemas.microsoft.com/office/drawing/2014/main" id="{BFB8C2B9-1BCF-4937-8E75-A236876D152A}"/>
              </a:ext>
            </a:extLst>
          </p:cNvPr>
          <p:cNvSpPr>
            <a:spLocks noChangeArrowheads="1"/>
          </p:cNvSpPr>
          <p:nvPr/>
        </p:nvSpPr>
        <p:spPr bwMode="auto">
          <a:xfrm>
            <a:off x="8064996" y="5620218"/>
            <a:ext cx="5328103"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Islamic Finance</a:t>
            </a:r>
            <a:endParaRPr lang="en-US" sz="2800" kern="0" dirty="0">
              <a:solidFill>
                <a:prstClr val="white"/>
              </a:solidFill>
              <a:latin typeface="Century Gothic" panose="020B0502020202020204" pitchFamily="34" charset="0"/>
              <a:cs typeface="Arial" charset="0"/>
            </a:endParaRPr>
          </a:p>
        </p:txBody>
      </p:sp>
      <p:sp>
        <p:nvSpPr>
          <p:cNvPr id="10" name="Rectangle 11">
            <a:extLst>
              <a:ext uri="{FF2B5EF4-FFF2-40B4-BE49-F238E27FC236}">
                <a16:creationId xmlns:a16="http://schemas.microsoft.com/office/drawing/2014/main" id="{17F8EB23-BD99-4E78-A03A-3C2BF4D63EC0}"/>
              </a:ext>
            </a:extLst>
          </p:cNvPr>
          <p:cNvSpPr>
            <a:spLocks noChangeArrowheads="1"/>
          </p:cNvSpPr>
          <p:nvPr/>
        </p:nvSpPr>
        <p:spPr bwMode="auto">
          <a:xfrm>
            <a:off x="8011554" y="2083057"/>
            <a:ext cx="5374621"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Capital Markets</a:t>
            </a:r>
          </a:p>
        </p:txBody>
      </p:sp>
      <p:sp>
        <p:nvSpPr>
          <p:cNvPr id="11" name="Rectangle 7">
            <a:extLst>
              <a:ext uri="{FF2B5EF4-FFF2-40B4-BE49-F238E27FC236}">
                <a16:creationId xmlns:a16="http://schemas.microsoft.com/office/drawing/2014/main" id="{24D433BE-3500-4AD8-88D3-362123DF36B3}"/>
              </a:ext>
            </a:extLst>
          </p:cNvPr>
          <p:cNvSpPr>
            <a:spLocks noChangeArrowheads="1"/>
          </p:cNvSpPr>
          <p:nvPr/>
        </p:nvSpPr>
        <p:spPr bwMode="auto">
          <a:xfrm>
            <a:off x="4495729" y="6773430"/>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Financial Planning</a:t>
            </a:r>
          </a:p>
        </p:txBody>
      </p:sp>
      <p:sp>
        <p:nvSpPr>
          <p:cNvPr id="12" name="Rectangle 7">
            <a:extLst>
              <a:ext uri="{FF2B5EF4-FFF2-40B4-BE49-F238E27FC236}">
                <a16:creationId xmlns:a16="http://schemas.microsoft.com/office/drawing/2014/main" id="{4CF3860B-F0E0-46ED-B7A7-7CD10BE9B9F8}"/>
              </a:ext>
            </a:extLst>
          </p:cNvPr>
          <p:cNvSpPr>
            <a:spLocks noChangeArrowheads="1"/>
          </p:cNvSpPr>
          <p:nvPr/>
        </p:nvSpPr>
        <p:spPr bwMode="auto">
          <a:xfrm>
            <a:off x="708997" y="234082"/>
            <a:ext cx="5411783" cy="914864"/>
          </a:xfrm>
          <a:prstGeom prst="rect">
            <a:avLst/>
          </a:prstGeom>
          <a:noFill/>
          <a:ln>
            <a:noFill/>
          </a:ln>
          <a:effectLst/>
          <a:extLst/>
        </p:spPr>
        <p:txBody>
          <a:bodyPr wrap="square" lIns="144009" tIns="72008" rIns="144009" bIns="72008">
            <a:spAutoFit/>
          </a:bodyPr>
          <a:lstStyle/>
          <a:p>
            <a:pPr defTabSz="1440149">
              <a:defRPr/>
            </a:pPr>
            <a:r>
              <a:rPr lang="en-GB" sz="4800" dirty="0">
                <a:solidFill>
                  <a:srgbClr val="004F5A"/>
                </a:solidFill>
                <a:latin typeface="Century Gothic" pitchFamily="34" charset="0"/>
              </a:rPr>
              <a:t>Knowledge</a:t>
            </a:r>
          </a:p>
        </p:txBody>
      </p:sp>
      <p:sp>
        <p:nvSpPr>
          <p:cNvPr id="14" name="Rectangle 11">
            <a:extLst>
              <a:ext uri="{FF2B5EF4-FFF2-40B4-BE49-F238E27FC236}">
                <a16:creationId xmlns:a16="http://schemas.microsoft.com/office/drawing/2014/main" id="{B1436D75-EC0E-4138-96C4-8834A76DCD72}"/>
              </a:ext>
            </a:extLst>
          </p:cNvPr>
          <p:cNvSpPr>
            <a:spLocks noChangeArrowheads="1"/>
          </p:cNvSpPr>
          <p:nvPr/>
        </p:nvSpPr>
        <p:spPr bwMode="auto">
          <a:xfrm>
            <a:off x="1136175" y="3253640"/>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Corporate Finance</a:t>
            </a:r>
          </a:p>
        </p:txBody>
      </p:sp>
    </p:spTree>
    <p:extLst>
      <p:ext uri="{BB962C8B-B14F-4D97-AF65-F5344CB8AC3E}">
        <p14:creationId xmlns:p14="http://schemas.microsoft.com/office/powerpoint/2010/main" val="343582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5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anim calcmode="lin" valueType="num">
                                      <p:cBhvr>
                                        <p:cTn id="20" dur="500" fill="hold"/>
                                        <p:tgtEl>
                                          <p:spTgt spid="6"/>
                                        </p:tgtEl>
                                        <p:attrNameLst>
                                          <p:attrName>ppt_x</p:attrName>
                                        </p:attrNameLst>
                                      </p:cBhvr>
                                      <p:tavLst>
                                        <p:tav tm="0">
                                          <p:val>
                                            <p:strVal val="#ppt_x"/>
                                          </p:val>
                                        </p:tav>
                                        <p:tav tm="100000">
                                          <p:val>
                                            <p:strVal val="#ppt_x"/>
                                          </p:val>
                                        </p:tav>
                                      </p:tavLst>
                                    </p:anim>
                                    <p:anim calcmode="lin" valueType="num">
                                      <p:cBhvr>
                                        <p:cTn id="21" dur="5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anim calcmode="lin" valueType="num">
                                      <p:cBhvr>
                                        <p:cTn id="26" dur="500" fill="hold"/>
                                        <p:tgtEl>
                                          <p:spTgt spid="5"/>
                                        </p:tgtEl>
                                        <p:attrNameLst>
                                          <p:attrName>ppt_x</p:attrName>
                                        </p:attrNameLst>
                                      </p:cBhvr>
                                      <p:tavLst>
                                        <p:tav tm="0">
                                          <p:val>
                                            <p:strVal val="#ppt_x"/>
                                          </p:val>
                                        </p:tav>
                                        <p:tav tm="100000">
                                          <p:val>
                                            <p:strVal val="#ppt_x"/>
                                          </p:val>
                                        </p:tav>
                                      </p:tavLst>
                                    </p:anim>
                                    <p:anim calcmode="lin" valueType="num">
                                      <p:cBhvr>
                                        <p:cTn id="27" dur="5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anim calcmode="lin" valueType="num">
                                      <p:cBhvr>
                                        <p:cTn id="32" dur="500" fill="hold"/>
                                        <p:tgtEl>
                                          <p:spTgt spid="10"/>
                                        </p:tgtEl>
                                        <p:attrNameLst>
                                          <p:attrName>ppt_x</p:attrName>
                                        </p:attrNameLst>
                                      </p:cBhvr>
                                      <p:tavLst>
                                        <p:tav tm="0">
                                          <p:val>
                                            <p:strVal val="#ppt_x"/>
                                          </p:val>
                                        </p:tav>
                                        <p:tav tm="100000">
                                          <p:val>
                                            <p:strVal val="#ppt_x"/>
                                          </p:val>
                                        </p:tav>
                                      </p:tavLst>
                                    </p:anim>
                                    <p:anim calcmode="lin" valueType="num">
                                      <p:cBhvr>
                                        <p:cTn id="33" dur="500" fill="hold"/>
                                        <p:tgtEl>
                                          <p:spTgt spid="10"/>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anim calcmode="lin" valueType="num">
                                      <p:cBhvr>
                                        <p:cTn id="38" dur="500" fill="hold"/>
                                        <p:tgtEl>
                                          <p:spTgt spid="7"/>
                                        </p:tgtEl>
                                        <p:attrNameLst>
                                          <p:attrName>ppt_x</p:attrName>
                                        </p:attrNameLst>
                                      </p:cBhvr>
                                      <p:tavLst>
                                        <p:tav tm="0">
                                          <p:val>
                                            <p:strVal val="#ppt_x"/>
                                          </p:val>
                                        </p:tav>
                                        <p:tav tm="100000">
                                          <p:val>
                                            <p:strVal val="#ppt_x"/>
                                          </p:val>
                                        </p:tav>
                                      </p:tavLst>
                                    </p:anim>
                                    <p:anim calcmode="lin" valueType="num">
                                      <p:cBhvr>
                                        <p:cTn id="39" dur="500" fill="hold"/>
                                        <p:tgtEl>
                                          <p:spTgt spid="7"/>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anim calcmode="lin" valueType="num">
                                      <p:cBhvr>
                                        <p:cTn id="44" dur="500" fill="hold"/>
                                        <p:tgtEl>
                                          <p:spTgt spid="4"/>
                                        </p:tgtEl>
                                        <p:attrNameLst>
                                          <p:attrName>ppt_x</p:attrName>
                                        </p:attrNameLst>
                                      </p:cBhvr>
                                      <p:tavLst>
                                        <p:tav tm="0">
                                          <p:val>
                                            <p:strVal val="#ppt_x"/>
                                          </p:val>
                                        </p:tav>
                                        <p:tav tm="100000">
                                          <p:val>
                                            <p:strVal val="#ppt_x"/>
                                          </p:val>
                                        </p:tav>
                                      </p:tavLst>
                                    </p:anim>
                                    <p:anim calcmode="lin" valueType="num">
                                      <p:cBhvr>
                                        <p:cTn id="45" dur="500" fill="hold"/>
                                        <p:tgtEl>
                                          <p:spTgt spid="4"/>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anim calcmode="lin" valueType="num">
                                      <p:cBhvr>
                                        <p:cTn id="50" dur="500" fill="hold"/>
                                        <p:tgtEl>
                                          <p:spTgt spid="9"/>
                                        </p:tgtEl>
                                        <p:attrNameLst>
                                          <p:attrName>ppt_x</p:attrName>
                                        </p:attrNameLst>
                                      </p:cBhvr>
                                      <p:tavLst>
                                        <p:tav tm="0">
                                          <p:val>
                                            <p:strVal val="#ppt_x"/>
                                          </p:val>
                                        </p:tav>
                                        <p:tav tm="100000">
                                          <p:val>
                                            <p:strVal val="#ppt_x"/>
                                          </p:val>
                                        </p:tav>
                                      </p:tavLst>
                                    </p:anim>
                                    <p:anim calcmode="lin" valueType="num">
                                      <p:cBhvr>
                                        <p:cTn id="51" dur="500" fill="hold"/>
                                        <p:tgtEl>
                                          <p:spTgt spid="9"/>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42" presetClass="entr" presetSubtype="0"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anim calcmode="lin" valueType="num">
                                      <p:cBhvr>
                                        <p:cTn id="56" dur="500" fill="hold"/>
                                        <p:tgtEl>
                                          <p:spTgt spid="11"/>
                                        </p:tgtEl>
                                        <p:attrNameLst>
                                          <p:attrName>ppt_x</p:attrName>
                                        </p:attrNameLst>
                                      </p:cBhvr>
                                      <p:tavLst>
                                        <p:tav tm="0">
                                          <p:val>
                                            <p:strVal val="#ppt_x"/>
                                          </p:val>
                                        </p:tav>
                                        <p:tav tm="100000">
                                          <p:val>
                                            <p:strVal val="#ppt_x"/>
                                          </p:val>
                                        </p:tav>
                                      </p:tavLst>
                                    </p:anim>
                                    <p:anim calcmode="lin" valueType="num">
                                      <p:cBhvr>
                                        <p:cTn id="57"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P spid="10" grpId="0" animBg="1"/>
      <p:bldP spid="11"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6164" y="112224"/>
            <a:ext cx="14116764" cy="1057962"/>
          </a:xfrm>
          <a:prstGeom prst="rect">
            <a:avLst/>
          </a:prstGeom>
        </p:spPr>
        <p:txBody>
          <a:bodyPr wrap="square" lIns="285736" tIns="142865" rIns="285736" bIns="142865">
            <a:spAutoFit/>
          </a:bodyPr>
          <a:lstStyle/>
          <a:p>
            <a:pPr defTabSz="1440461">
              <a:spcBef>
                <a:spcPct val="0"/>
              </a:spcBef>
            </a:pPr>
            <a:r>
              <a:rPr lang="en-GB" sz="4800" dirty="0">
                <a:solidFill>
                  <a:srgbClr val="004F5A"/>
                </a:solidFill>
                <a:latin typeface="Century Gothic" pitchFamily="34" charset="0"/>
              </a:rPr>
              <a:t>International Representation</a:t>
            </a:r>
          </a:p>
        </p:txBody>
      </p:sp>
      <p:pic>
        <p:nvPicPr>
          <p:cNvPr id="12" name="Picture 11">
            <a:extLst>
              <a:ext uri="{FF2B5EF4-FFF2-40B4-BE49-F238E27FC236}">
                <a16:creationId xmlns:a16="http://schemas.microsoft.com/office/drawing/2014/main" id="{45B1086D-A951-4E1F-8F8F-B1EB44C32A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6244" y="1134324"/>
            <a:ext cx="11953328" cy="6804614"/>
          </a:xfrm>
          <a:prstGeom prst="rect">
            <a:avLst/>
          </a:prstGeom>
        </p:spPr>
      </p:pic>
    </p:spTree>
    <p:custDataLst>
      <p:tags r:id="rId1"/>
    </p:custDataLst>
    <p:extLst>
      <p:ext uri="{BB962C8B-B14F-4D97-AF65-F5344CB8AC3E}">
        <p14:creationId xmlns:p14="http://schemas.microsoft.com/office/powerpoint/2010/main" val="25838578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PRESENTATIONGUID" val="3f4ac7f3-1ca2-44e5-8134-bd2826de566c"/>
  <p:tag name="TPVERSION" val="8"/>
  <p:tag name="TPFULLVERSION" val="8.5.2.3"/>
  <p:tag name="PPTVERSION" val="16"/>
  <p:tag name="TPOS" val="2"/>
  <p:tag name="TPLASTSAVEVERSION" val="6.3 PC"/>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0"/>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5179</TotalTime>
  <Words>959</Words>
  <Application>Microsoft Office PowerPoint</Application>
  <PresentationFormat>Custom</PresentationFormat>
  <Paragraphs>204</Paragraphs>
  <Slides>19</Slides>
  <Notes>7</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19</vt:i4>
      </vt:variant>
    </vt:vector>
  </HeadingPairs>
  <TitlesOfParts>
    <vt:vector size="30" baseType="lpstr">
      <vt:lpstr>Arial</vt:lpstr>
      <vt:lpstr>Calibri</vt:lpstr>
      <vt:lpstr>Calibri Light</vt:lpstr>
      <vt:lpstr>Century Gothic</vt:lpstr>
      <vt:lpstr>Times</vt:lpstr>
      <vt:lpstr>Times New Roman</vt:lpstr>
      <vt:lpstr>2_Office Theme</vt:lpstr>
      <vt:lpstr>5_Office Theme</vt:lpstr>
      <vt:lpstr>4_Office Theme</vt:lpstr>
      <vt:lpstr>3_Office Theme</vt:lpstr>
      <vt:lpstr>2_Custom Design</vt:lpstr>
      <vt:lpstr>PowerPoint Presentation</vt:lpstr>
      <vt:lpstr>Key information about the CISI</vt:lpstr>
      <vt:lpstr>PowerPoint Presentation</vt:lpstr>
      <vt:lpstr>PowerPoint Presentation</vt:lpstr>
      <vt:lpstr>Introducing the CISI</vt:lpstr>
      <vt:lpstr>PowerPoint Presentation</vt:lpstr>
      <vt:lpstr>PowerPoint Presentation</vt:lpstr>
      <vt:lpstr>PowerPoint Presentation</vt:lpstr>
      <vt:lpstr>PowerPoint Presentation</vt:lpstr>
      <vt:lpstr>PowerPoint Presentation</vt:lpstr>
      <vt:lpstr>PowerPoint Presentation</vt:lpstr>
      <vt:lpstr>Certification and Licensing of Capital Market Practitioners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Henry</dc:creator>
  <cp:lastModifiedBy>Zahra Almousa</cp:lastModifiedBy>
  <cp:revision>53</cp:revision>
  <dcterms:created xsi:type="dcterms:W3CDTF">2019-04-03T07:49:13Z</dcterms:created>
  <dcterms:modified xsi:type="dcterms:W3CDTF">2019-07-09T07:04:05Z</dcterms:modified>
</cp:coreProperties>
</file>